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89925C-0F50-4ED8-BB0D-01BF15A888E3}" v="1" dt="2022-07-21T13:52:57.8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9" y="5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nah Holdgate" userId="3c04a97c97847c97" providerId="LiveId" clId="{5089925C-0F50-4ED8-BB0D-01BF15A888E3}"/>
    <pc:docChg chg="custSel modSld">
      <pc:chgData name="Hannah Holdgate" userId="3c04a97c97847c97" providerId="LiveId" clId="{5089925C-0F50-4ED8-BB0D-01BF15A888E3}" dt="2022-07-21T13:54:30.838" v="120" actId="962"/>
      <pc:docMkLst>
        <pc:docMk/>
      </pc:docMkLst>
      <pc:sldChg chg="addSp modSp mod">
        <pc:chgData name="Hannah Holdgate" userId="3c04a97c97847c97" providerId="LiveId" clId="{5089925C-0F50-4ED8-BB0D-01BF15A888E3}" dt="2022-07-21T13:54:30.838" v="120" actId="962"/>
        <pc:sldMkLst>
          <pc:docMk/>
          <pc:sldMk cId="3337520520" sldId="257"/>
        </pc:sldMkLst>
        <pc:spChg chg="mod">
          <ac:chgData name="Hannah Holdgate" userId="3c04a97c97847c97" providerId="LiveId" clId="{5089925C-0F50-4ED8-BB0D-01BF15A888E3}" dt="2022-07-21T13:52:35.896" v="2" actId="113"/>
          <ac:spMkLst>
            <pc:docMk/>
            <pc:sldMk cId="3337520520" sldId="257"/>
            <ac:spMk id="6" creationId="{3C481330-19D3-A252-E29B-51B2A033A41F}"/>
          </ac:spMkLst>
        </pc:spChg>
        <pc:spChg chg="mod">
          <ac:chgData name="Hannah Holdgate" userId="3c04a97c97847c97" providerId="LiveId" clId="{5089925C-0F50-4ED8-BB0D-01BF15A888E3}" dt="2022-07-21T13:52:41.175" v="3" actId="113"/>
          <ac:spMkLst>
            <pc:docMk/>
            <pc:sldMk cId="3337520520" sldId="257"/>
            <ac:spMk id="7" creationId="{6DA6C77D-C88F-7281-6C01-5B0E988463E4}"/>
          </ac:spMkLst>
        </pc:spChg>
        <pc:spChg chg="mod">
          <ac:chgData name="Hannah Holdgate" userId="3c04a97c97847c97" providerId="LiveId" clId="{5089925C-0F50-4ED8-BB0D-01BF15A888E3}" dt="2022-07-21T13:52:28.858" v="1" actId="20577"/>
          <ac:spMkLst>
            <pc:docMk/>
            <pc:sldMk cId="3337520520" sldId="257"/>
            <ac:spMk id="11" creationId="{8494CA50-2B38-1A50-ECB0-0F3F5C54C3FB}"/>
          </ac:spMkLst>
        </pc:spChg>
        <pc:spChg chg="add mod">
          <ac:chgData name="Hannah Holdgate" userId="3c04a97c97847c97" providerId="LiveId" clId="{5089925C-0F50-4ED8-BB0D-01BF15A888E3}" dt="2022-07-21T13:54:30.838" v="120" actId="962"/>
          <ac:spMkLst>
            <pc:docMk/>
            <pc:sldMk cId="3337520520" sldId="257"/>
            <ac:spMk id="12" creationId="{7FADD1BF-0A6A-34F9-4CE6-7A1AA6DFD0C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AA54C-06D0-281D-F7B1-7E6B2F7BB8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0AA532-61DB-1070-F4B4-43EC25F289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98009-87E0-D376-8153-ACFCCF96B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C5A1-6BCD-49C6-A176-6DD62004CAA6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A9051-F16B-B1BA-FFA0-F56FA77AE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BF2F4-A9FD-F404-AFEE-C904A9A9D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0DB7-F6E3-415F-B92B-FB412C704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585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BBBC1-E0BE-A51A-E303-8F990CC57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4E343B-4B78-0FF2-53D4-C88FB21B7D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F243F1-C05C-3AC1-CE8C-1506291E4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C5A1-6BCD-49C6-A176-6DD62004CAA6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CF829-EDAD-5C12-1783-D8B5F7E7A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EECF9-1D66-9097-7C22-F485790D8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0DB7-F6E3-415F-B92B-FB412C704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728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1F9B44-C3EC-D3CC-4C0F-1A24547548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2AF1AA-893C-013F-960F-33EC97D3E6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1A06E-97D4-0D6B-CF92-9984C0C65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C5A1-6BCD-49C6-A176-6DD62004CAA6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49841-9BA9-EAFA-697B-9ECF14ABD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F6689-E28B-4053-BF66-72A6A5708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0DB7-F6E3-415F-B92B-FB412C704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999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EFA2E-39E9-BF25-82BE-F23267665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CCC46-BF65-FDDB-8137-FF8A4C4AE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BC9883-7051-E4C7-ED7C-04BCFB195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C5A1-6BCD-49C6-A176-6DD62004CAA6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C9836-848F-5A84-B719-BF3EA8FD6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F89928-2746-F80D-93CF-2A79EF7E6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0DB7-F6E3-415F-B92B-FB412C704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136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D86B2-844D-C58D-6F3E-BBB3EBF76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DECCEA-8647-D92B-3326-CAC6FFC9C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55589-E0CF-C170-93CC-4B5452BBE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C5A1-6BCD-49C6-A176-6DD62004CAA6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AFBDF2-B33F-B70D-CD49-6C1D5AC3C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B82E19-79D3-1352-EB03-D3507E58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0DB7-F6E3-415F-B92B-FB412C704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300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738CD-8E4E-6154-781F-1003545B9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6C03E-954A-F8A7-2964-58CCCF19A2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49EB4A-E832-2B43-3CB7-B878085AC5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E80A02-3A10-B72D-16ED-52642B531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C5A1-6BCD-49C6-A176-6DD62004CAA6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9CA8CC-CDDC-C7BC-51A0-3FA8AC6D0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A4DE74-026F-55F5-275B-BF512335A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0DB7-F6E3-415F-B92B-FB412C704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219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055A-B406-05EC-68B9-D912FDDE2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39B105-97BF-1800-3C84-1EAF3D56E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EBE14D-01A3-21C9-9261-D2A61BA00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D9A72B-BE02-F2B6-AE6A-8EE4950CD6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C58EA0-A56F-ABAA-2F2D-9076F63F49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F37BBE-61B4-CB20-ACE3-07B4E38CF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C5A1-6BCD-49C6-A176-6DD62004CAA6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23A78A-5708-FD85-4370-DB13C8B91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F7861A-14AA-0984-3E20-A84CA896D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0DB7-F6E3-415F-B92B-FB412C704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473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2A3CB-DA5B-887D-51E3-65131B470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D38FEF-48BE-2E1E-04B8-8A3C66055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C5A1-6BCD-49C6-A176-6DD62004CAA6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E6753A-FCD9-89BC-BF23-8712E243C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133D26-FBC2-EE82-C44F-DBFF2553B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0DB7-F6E3-415F-B92B-FB412C704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040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09B976-12A0-3E23-064D-3A3379AC6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C5A1-6BCD-49C6-A176-6DD62004CAA6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9B8D5C-75ED-4EB7-4F7F-E16929F13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E0C3FA-8089-8C61-FD38-8B32A7B89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0DB7-F6E3-415F-B92B-FB412C704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812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89176-0A85-6648-7117-00E5F9A9E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F9898-9611-AB19-D7A8-A410BFD7B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E30C69-0741-F02D-6C2E-A1CD31A36D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2EA372-0E89-6113-8BFB-AF86AEF38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C5A1-6BCD-49C6-A176-6DD62004CAA6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51B3B-8F7A-6370-E137-020C2131A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B840E5-863F-649B-FD0C-D0A5EBF4B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0DB7-F6E3-415F-B92B-FB412C704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04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5EAA7-CE43-5B88-DD8D-603188C71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80B472-2584-BE83-180A-6996BB602A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95F9D1-5372-C177-D447-81774491AC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B1AD4D-6757-01D8-19AC-3759C3116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C5A1-6BCD-49C6-A176-6DD62004CAA6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D13A5C-F091-C5AD-4097-04B48E840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F7D5B3-A241-0B59-8E67-5C2104970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0DB7-F6E3-415F-B92B-FB412C704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33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DC7AD8-ECFA-B427-C2DD-9D4C3628E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B3DE70-4D03-28C6-6688-07E38A485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9F3A8C-5E20-9397-BDFE-30BFBC484B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EC5A1-6BCD-49C6-A176-6DD62004CAA6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F3574-B5A7-6732-7153-33DA1A872D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D8796-3581-0065-E182-846A29B9E8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A0DB7-F6E3-415F-B92B-FB412C704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249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AF53A-3A11-263E-19BA-F69F87752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097" y="173774"/>
            <a:ext cx="10515600" cy="456406"/>
          </a:xfrm>
        </p:spPr>
        <p:txBody>
          <a:bodyPr>
            <a:normAutofit/>
          </a:bodyPr>
          <a:lstStyle/>
          <a:p>
            <a:r>
              <a:rPr lang="en-GB" sz="2000" dirty="0"/>
              <a:t>EYITT Curriculum Map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B4E33406-DF94-26B2-E0AE-F661A82CFD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4458" y="125256"/>
            <a:ext cx="1647825" cy="553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 descr="MTEP Curriculum theme one ">
            <a:extLst>
              <a:ext uri="{FF2B5EF4-FFF2-40B4-BE49-F238E27FC236}">
                <a16:creationId xmlns:a16="http://schemas.microsoft.com/office/drawing/2014/main" id="{E10FF47B-B894-30C7-1C03-45955053E999}"/>
              </a:ext>
            </a:extLst>
          </p:cNvPr>
          <p:cNvSpPr/>
          <p:nvPr/>
        </p:nvSpPr>
        <p:spPr>
          <a:xfrm>
            <a:off x="72637" y="727216"/>
            <a:ext cx="11934530" cy="2052000"/>
          </a:xfrm>
          <a:prstGeom prst="roundRect">
            <a:avLst/>
          </a:prstGeom>
          <a:solidFill>
            <a:srgbClr val="BC1E8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2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 descr="MTEP Curriculum Theme Two ">
            <a:extLst>
              <a:ext uri="{FF2B5EF4-FFF2-40B4-BE49-F238E27FC236}">
                <a16:creationId xmlns:a16="http://schemas.microsoft.com/office/drawing/2014/main" id="{3C481330-19D3-A252-E29B-51B2A033A41F}"/>
              </a:ext>
            </a:extLst>
          </p:cNvPr>
          <p:cNvSpPr/>
          <p:nvPr/>
        </p:nvSpPr>
        <p:spPr>
          <a:xfrm>
            <a:off x="128735" y="2779216"/>
            <a:ext cx="11934530" cy="2052000"/>
          </a:xfrm>
          <a:prstGeom prst="roundRect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200" dirty="0">
              <a:solidFill>
                <a:schemeClr val="bg1"/>
              </a:solidFill>
              <a:latin typeface="+mj-lt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+mj-lt"/>
              </a:rPr>
              <a:t>MTEP CURRICULUM 2</a:t>
            </a:r>
          </a:p>
          <a:p>
            <a:r>
              <a:rPr lang="en-GB" sz="1200" b="1" dirty="0">
                <a:solidFill>
                  <a:schemeClr val="bg1"/>
                </a:solidFill>
                <a:latin typeface="+mj-lt"/>
              </a:rPr>
              <a:t>Development of </a:t>
            </a:r>
            <a:br>
              <a:rPr lang="en-GB" sz="1200" b="1" dirty="0">
                <a:solidFill>
                  <a:schemeClr val="bg1"/>
                </a:solidFill>
                <a:latin typeface="+mj-lt"/>
              </a:rPr>
            </a:br>
            <a:r>
              <a:rPr lang="en-GB" sz="1200" b="1" dirty="0">
                <a:solidFill>
                  <a:schemeClr val="bg1"/>
                </a:solidFill>
                <a:latin typeface="+mj-lt"/>
              </a:rPr>
              <a:t>teaching and learning</a:t>
            </a:r>
          </a:p>
          <a:p>
            <a:r>
              <a:rPr lang="en-GB" sz="1200" b="1" dirty="0">
                <a:solidFill>
                  <a:schemeClr val="bg1"/>
                </a:solidFill>
              </a:rPr>
              <a:t>______________________</a:t>
            </a:r>
          </a:p>
          <a:p>
            <a:r>
              <a:rPr lang="en-GB" sz="1200" b="1" dirty="0">
                <a:solidFill>
                  <a:schemeClr val="bg1"/>
                </a:solidFill>
                <a:latin typeface="+mj-lt"/>
              </a:rPr>
              <a:t>TS (Early Years)</a:t>
            </a:r>
          </a:p>
          <a:p>
            <a:r>
              <a:rPr lang="en-GB" sz="1200" b="1" dirty="0">
                <a:solidFill>
                  <a:schemeClr val="bg1"/>
                </a:solidFill>
                <a:latin typeface="+mj-lt"/>
              </a:rPr>
              <a:t>1, 2, 3, 4, 5, 6, 8</a:t>
            </a:r>
          </a:p>
          <a:p>
            <a:r>
              <a:rPr lang="en-GB" sz="12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GB" sz="1200" b="1" u="sng" dirty="0">
                <a:solidFill>
                  <a:schemeClr val="bg1"/>
                </a:solidFill>
                <a:latin typeface="+mj-lt"/>
              </a:rPr>
              <a:t>.                                            .</a:t>
            </a:r>
            <a:endParaRPr lang="en-GB" sz="1200" b="1" dirty="0">
              <a:solidFill>
                <a:schemeClr val="bg1"/>
              </a:solidFill>
              <a:latin typeface="+mj-lt"/>
            </a:endParaRPr>
          </a:p>
          <a:p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7" name="Rectangle: Rounded Corners 6" descr="MTEP Curriculum Theme Three">
            <a:extLst>
              <a:ext uri="{FF2B5EF4-FFF2-40B4-BE49-F238E27FC236}">
                <a16:creationId xmlns:a16="http://schemas.microsoft.com/office/drawing/2014/main" id="{6DA6C77D-C88F-7281-6C01-5B0E988463E4}"/>
              </a:ext>
            </a:extLst>
          </p:cNvPr>
          <p:cNvSpPr/>
          <p:nvPr/>
        </p:nvSpPr>
        <p:spPr>
          <a:xfrm>
            <a:off x="128735" y="4806000"/>
            <a:ext cx="11934530" cy="20520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200" b="1" dirty="0">
                <a:solidFill>
                  <a:schemeClr val="bg1"/>
                </a:solidFill>
                <a:latin typeface="+mj-lt"/>
              </a:rPr>
              <a:t>MTEP CURRICULUM 3</a:t>
            </a:r>
          </a:p>
          <a:p>
            <a:r>
              <a:rPr lang="en-GB" sz="1200" b="1" dirty="0">
                <a:solidFill>
                  <a:schemeClr val="bg1"/>
                </a:solidFill>
                <a:latin typeface="+mj-lt"/>
              </a:rPr>
              <a:t>Curriculum and  specialisms </a:t>
            </a:r>
          </a:p>
          <a:p>
            <a:r>
              <a:rPr lang="en-GB" sz="1200" b="1" dirty="0">
                <a:solidFill>
                  <a:schemeClr val="bg1"/>
                </a:solidFill>
              </a:rPr>
              <a:t>_______________________</a:t>
            </a:r>
          </a:p>
          <a:p>
            <a:r>
              <a:rPr lang="en-GB" sz="1200" b="1" dirty="0">
                <a:solidFill>
                  <a:schemeClr val="bg1"/>
                </a:solidFill>
                <a:latin typeface="+mj-lt"/>
              </a:rPr>
              <a:t>TS (Early Years)</a:t>
            </a:r>
          </a:p>
          <a:p>
            <a:r>
              <a:rPr lang="en-GB" sz="1200" b="1" dirty="0">
                <a:solidFill>
                  <a:schemeClr val="bg1"/>
                </a:solidFill>
                <a:latin typeface="+mj-lt"/>
              </a:rPr>
              <a:t>3</a:t>
            </a:r>
          </a:p>
          <a:p>
            <a:r>
              <a:rPr lang="en-GB" sz="1200" b="1" dirty="0">
                <a:solidFill>
                  <a:schemeClr val="bg1"/>
                </a:solidFill>
              </a:rPr>
              <a:t>_______________________</a:t>
            </a:r>
          </a:p>
        </p:txBody>
      </p:sp>
      <p:sp>
        <p:nvSpPr>
          <p:cNvPr id="8" name="Rectangle: Rounded Corners 7" descr="EYTM51&#10;The EY setting&#10;&#10;Partnership with parents&#10;Safeguarding&#10;&#10;&#10;&#10;&#10;&#10;Key thinkers in Child Development Including Neuroscience &#10;Resilience and Wellbeing &#10;Forest schools&#10;Play&#10;Promoting Positive Behaviour&#10;International Perspective &#10;&#10;">
            <a:extLst>
              <a:ext uri="{FF2B5EF4-FFF2-40B4-BE49-F238E27FC236}">
                <a16:creationId xmlns:a16="http://schemas.microsoft.com/office/drawing/2014/main" id="{EA7C651E-BBA7-467F-5B54-2312A20F4BE7}"/>
              </a:ext>
            </a:extLst>
          </p:cNvPr>
          <p:cNvSpPr/>
          <p:nvPr/>
        </p:nvSpPr>
        <p:spPr>
          <a:xfrm>
            <a:off x="2277021" y="734295"/>
            <a:ext cx="2342861" cy="3989023"/>
          </a:xfrm>
          <a:prstGeom prst="roundRect">
            <a:avLst/>
          </a:prstGeom>
          <a:solidFill>
            <a:schemeClr val="bg1">
              <a:alpha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0000" tIns="45720" rIns="91440" bIns="45720" rtlCol="0" anchor="t" anchorCtr="0"/>
          <a:lstStyle/>
          <a:p>
            <a:pPr algn="ctr"/>
            <a:r>
              <a:rPr lang="en-GB" sz="1400" b="1" dirty="0">
                <a:solidFill>
                  <a:schemeClr val="tx1"/>
                </a:solidFill>
                <a:cs typeface="Calibri"/>
              </a:rPr>
              <a:t>EYTM51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cs typeface="Calibri"/>
              </a:rPr>
              <a:t>The EY setting</a:t>
            </a:r>
          </a:p>
          <a:p>
            <a:endParaRPr lang="en-GB" sz="10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1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Partnership with parents</a:t>
            </a:r>
          </a:p>
          <a:p>
            <a:r>
              <a:rPr lang="en-GB" sz="11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Safeguarding</a:t>
            </a:r>
          </a:p>
          <a:p>
            <a:endParaRPr lang="en-GB" sz="14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4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4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1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1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1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Key thinkers in Child Development Including Neuroscience </a:t>
            </a:r>
          </a:p>
          <a:p>
            <a:r>
              <a:rPr lang="en-GB" sz="11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Resilience and Wellbeing </a:t>
            </a:r>
          </a:p>
          <a:p>
            <a:r>
              <a:rPr lang="en-GB" sz="11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Forest schools</a:t>
            </a:r>
          </a:p>
          <a:p>
            <a:r>
              <a:rPr lang="en-GB" sz="11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Play</a:t>
            </a:r>
          </a:p>
          <a:p>
            <a:r>
              <a:rPr lang="en-GB" sz="11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Promoting Positive Behaviour</a:t>
            </a:r>
          </a:p>
          <a:p>
            <a:r>
              <a:rPr lang="en-GB" sz="11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International Perspective </a:t>
            </a:r>
          </a:p>
          <a:p>
            <a:endParaRPr lang="en-GB" sz="12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GB" sz="1200" dirty="0">
              <a:solidFill>
                <a:srgbClr val="00B0F0"/>
              </a:solidFill>
            </a:endParaRPr>
          </a:p>
          <a:p>
            <a:pPr algn="ctr"/>
            <a:endParaRPr lang="en-GB" sz="1600" dirty="0">
              <a:solidFill>
                <a:srgbClr val="00B0F0"/>
              </a:solidFill>
            </a:endParaRPr>
          </a:p>
          <a:p>
            <a:pPr algn="ctr"/>
            <a:endParaRPr lang="en-GB" sz="1600" dirty="0">
              <a:solidFill>
                <a:srgbClr val="00B0F0"/>
              </a:solidFill>
            </a:endParaRPr>
          </a:p>
          <a:p>
            <a:pPr algn="ctr"/>
            <a:endParaRPr lang="en-GB" sz="1600" dirty="0">
              <a:solidFill>
                <a:srgbClr val="00B0F0"/>
              </a:solidFill>
            </a:endParaRPr>
          </a:p>
          <a:p>
            <a:pPr algn="ctr"/>
            <a:endParaRPr lang="en-GB" sz="1600" dirty="0">
              <a:solidFill>
                <a:srgbClr val="00B0F0"/>
              </a:solidFill>
            </a:endParaRPr>
          </a:p>
          <a:p>
            <a:pPr algn="ctr"/>
            <a:endParaRPr lang="en-GB" sz="1600" dirty="0">
              <a:solidFill>
                <a:srgbClr val="00B0F0"/>
              </a:solidFill>
            </a:endParaRPr>
          </a:p>
          <a:p>
            <a:pPr algn="ctr"/>
            <a:endParaRPr lang="en-GB" sz="1600" dirty="0">
              <a:solidFill>
                <a:srgbClr val="00B0F0"/>
              </a:solidFill>
            </a:endParaRPr>
          </a:p>
          <a:p>
            <a:pPr algn="ctr"/>
            <a:endParaRPr lang="en-GB" sz="1600" dirty="0">
              <a:solidFill>
                <a:srgbClr val="00B0F0"/>
              </a:solidFill>
            </a:endParaRPr>
          </a:p>
          <a:p>
            <a:pPr algn="ctr"/>
            <a:endParaRPr lang="en-GB" sz="1600" dirty="0">
              <a:solidFill>
                <a:srgbClr val="00B0F0"/>
              </a:solidFill>
            </a:endParaRPr>
          </a:p>
          <a:p>
            <a:pPr algn="ctr"/>
            <a:endParaRPr lang="en-GB" sz="1600" dirty="0">
              <a:solidFill>
                <a:srgbClr val="00B0F0"/>
              </a:solidFill>
            </a:endParaRPr>
          </a:p>
        </p:txBody>
      </p:sp>
      <p:sp>
        <p:nvSpPr>
          <p:cNvPr id="9" name="Rectangle: Rounded Corners 8" descr="EYTM52&#10;Notions of quality in EY&#10;Reflective practice&#10;Critical and Analytical thinking&#10;Professionalisation of the Early Years Workforce&#10;Notions of quality&#10;Accountability&#10;The EYFS and it’s history&#10;&#10;&#10;Assessment and performativity &#10;">
            <a:extLst>
              <a:ext uri="{FF2B5EF4-FFF2-40B4-BE49-F238E27FC236}">
                <a16:creationId xmlns:a16="http://schemas.microsoft.com/office/drawing/2014/main" id="{63129593-2409-FB79-B204-40FEB20CE265}"/>
              </a:ext>
            </a:extLst>
          </p:cNvPr>
          <p:cNvSpPr/>
          <p:nvPr/>
        </p:nvSpPr>
        <p:spPr>
          <a:xfrm>
            <a:off x="4693167" y="738788"/>
            <a:ext cx="2342861" cy="3989023"/>
          </a:xfrm>
          <a:prstGeom prst="roundRect">
            <a:avLst/>
          </a:prstGeom>
          <a:solidFill>
            <a:schemeClr val="lt1">
              <a:alpha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0000" tIns="45720" rIns="91440" bIns="45720" rtlCol="0" anchor="t" anchorCtr="0"/>
          <a:lstStyle/>
          <a:p>
            <a:pPr algn="ctr"/>
            <a:r>
              <a:rPr lang="en-GB" sz="1400" b="1" dirty="0">
                <a:solidFill>
                  <a:schemeClr val="tx1"/>
                </a:solidFill>
                <a:cs typeface="Calibri"/>
              </a:rPr>
              <a:t>EYTM52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cs typeface="Calibri"/>
              </a:rPr>
              <a:t>Notions of quality in EY</a:t>
            </a:r>
          </a:p>
          <a:p>
            <a:r>
              <a:rPr lang="en-GB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Reflective practice</a:t>
            </a:r>
          </a:p>
          <a:p>
            <a:r>
              <a:rPr lang="en-GB" sz="11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Critical and Analytical thinking</a:t>
            </a:r>
          </a:p>
          <a:p>
            <a:r>
              <a:rPr lang="en-GB" sz="11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Professionalisation of the Early Years Workforce</a:t>
            </a:r>
          </a:p>
          <a:p>
            <a:r>
              <a:rPr lang="en-GB" sz="11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Notions of quality</a:t>
            </a:r>
          </a:p>
          <a:p>
            <a:r>
              <a:rPr lang="en-GB" sz="11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Accountability</a:t>
            </a:r>
          </a:p>
          <a:p>
            <a:r>
              <a:rPr lang="en-GB" sz="11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The EYFS and it’s history</a:t>
            </a:r>
          </a:p>
          <a:p>
            <a:endParaRPr lang="en-GB" sz="14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4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1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Assessment and performativity </a:t>
            </a:r>
          </a:p>
          <a:p>
            <a:endParaRPr lang="en-GB" sz="16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2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2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GB" sz="1600" dirty="0">
              <a:solidFill>
                <a:srgbClr val="00B0F0"/>
              </a:solidFill>
            </a:endParaRPr>
          </a:p>
          <a:p>
            <a:pPr algn="ctr"/>
            <a:endParaRPr lang="en-GB" sz="1600" dirty="0">
              <a:solidFill>
                <a:srgbClr val="00B0F0"/>
              </a:solidFill>
            </a:endParaRPr>
          </a:p>
          <a:p>
            <a:pPr algn="ctr"/>
            <a:endParaRPr lang="en-GB" sz="1600" dirty="0">
              <a:solidFill>
                <a:srgbClr val="00B0F0"/>
              </a:solidFill>
            </a:endParaRPr>
          </a:p>
          <a:p>
            <a:pPr algn="ctr"/>
            <a:endParaRPr lang="en-GB" sz="1600" dirty="0">
              <a:solidFill>
                <a:srgbClr val="00B0F0"/>
              </a:solidFill>
            </a:endParaRPr>
          </a:p>
          <a:p>
            <a:pPr algn="ctr"/>
            <a:endParaRPr lang="en-GB" sz="1600" dirty="0">
              <a:solidFill>
                <a:srgbClr val="00B0F0"/>
              </a:solidFill>
            </a:endParaRPr>
          </a:p>
          <a:p>
            <a:pPr algn="ctr"/>
            <a:endParaRPr lang="en-GB" sz="1600" dirty="0">
              <a:solidFill>
                <a:srgbClr val="00B0F0"/>
              </a:solidFill>
            </a:endParaRPr>
          </a:p>
          <a:p>
            <a:pPr algn="ctr"/>
            <a:endParaRPr lang="en-GB" sz="1600" dirty="0">
              <a:solidFill>
                <a:srgbClr val="00B0F0"/>
              </a:solidFill>
            </a:endParaRPr>
          </a:p>
          <a:p>
            <a:pPr algn="ctr"/>
            <a:endParaRPr lang="en-GB" sz="1600" dirty="0">
              <a:solidFill>
                <a:srgbClr val="00B0F0"/>
              </a:solidFill>
            </a:endParaRPr>
          </a:p>
        </p:txBody>
      </p:sp>
      <p:sp>
        <p:nvSpPr>
          <p:cNvPr id="10" name="Rectangle: Rounded Corners 9" descr="EYTM54&#10;Transforming EY practice&#10;Mentoring&#10;Coaching&#10;Leadership&#10;Multi-agency working&#10;Power, Diversity and Difference&#10;Developing learning communities&#10;Supervision as a leadership tool   &#10;">
            <a:extLst>
              <a:ext uri="{FF2B5EF4-FFF2-40B4-BE49-F238E27FC236}">
                <a16:creationId xmlns:a16="http://schemas.microsoft.com/office/drawing/2014/main" id="{54DFC81A-6FDF-3A88-C04F-F096BD2DE655}"/>
              </a:ext>
            </a:extLst>
          </p:cNvPr>
          <p:cNvSpPr/>
          <p:nvPr/>
        </p:nvSpPr>
        <p:spPr>
          <a:xfrm>
            <a:off x="7109054" y="727243"/>
            <a:ext cx="2342861" cy="4000570"/>
          </a:xfrm>
          <a:prstGeom prst="roundRect">
            <a:avLst/>
          </a:prstGeom>
          <a:solidFill>
            <a:schemeClr val="lt1">
              <a:alpha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0000" tIns="45720" rIns="91440" bIns="45720" rtlCol="0" anchor="t" anchorCtr="0"/>
          <a:lstStyle/>
          <a:p>
            <a:pPr algn="ctr"/>
            <a:r>
              <a:rPr lang="en-GB" sz="1400" b="1" dirty="0">
                <a:solidFill>
                  <a:schemeClr val="tx1"/>
                </a:solidFill>
                <a:cs typeface="Calibri"/>
              </a:rPr>
              <a:t>EYTM54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cs typeface="Calibri"/>
              </a:rPr>
              <a:t>Transforming EY practice</a:t>
            </a:r>
          </a:p>
          <a:p>
            <a:r>
              <a:rPr lang="en-GB" sz="11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Mentoring</a:t>
            </a:r>
          </a:p>
          <a:p>
            <a:r>
              <a:rPr lang="en-GB" sz="1100" b="1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CoachingLeadership</a:t>
            </a:r>
            <a:endParaRPr lang="en-GB" sz="11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1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Multi-agency working</a:t>
            </a:r>
          </a:p>
          <a:p>
            <a:r>
              <a:rPr lang="en-GB" sz="11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Power, Diversity and Difference</a:t>
            </a:r>
          </a:p>
          <a:p>
            <a:r>
              <a:rPr lang="en-GB" sz="11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Developing learning communities</a:t>
            </a:r>
          </a:p>
          <a:p>
            <a:r>
              <a:rPr lang="en-GB" sz="11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Supervision as a leadership tool   </a:t>
            </a:r>
          </a:p>
          <a:p>
            <a:endParaRPr lang="en-GB" sz="1600" dirty="0">
              <a:solidFill>
                <a:srgbClr val="00B0F0"/>
              </a:solidFill>
            </a:endParaRPr>
          </a:p>
          <a:p>
            <a:pPr algn="ctr"/>
            <a:endParaRPr lang="en-GB" sz="1600" dirty="0">
              <a:solidFill>
                <a:srgbClr val="00B0F0"/>
              </a:solidFill>
            </a:endParaRPr>
          </a:p>
          <a:p>
            <a:pPr algn="ctr"/>
            <a:endParaRPr lang="en-GB" sz="1600" dirty="0">
              <a:solidFill>
                <a:srgbClr val="00B0F0"/>
              </a:solidFill>
            </a:endParaRPr>
          </a:p>
          <a:p>
            <a:pPr algn="ctr"/>
            <a:endParaRPr lang="en-GB" sz="1600" dirty="0">
              <a:solidFill>
                <a:srgbClr val="00B0F0"/>
              </a:solidFill>
            </a:endParaRPr>
          </a:p>
          <a:p>
            <a:pPr algn="ctr"/>
            <a:endParaRPr lang="en-GB" sz="1600" dirty="0">
              <a:solidFill>
                <a:srgbClr val="00B0F0"/>
              </a:solidFill>
            </a:endParaRPr>
          </a:p>
          <a:p>
            <a:pPr algn="ctr"/>
            <a:endParaRPr lang="en-GB" sz="1600" dirty="0">
              <a:solidFill>
                <a:srgbClr val="00B0F0"/>
              </a:solidFill>
            </a:endParaRPr>
          </a:p>
          <a:p>
            <a:pPr algn="ctr"/>
            <a:endParaRPr lang="en-GB" sz="1600" dirty="0">
              <a:solidFill>
                <a:srgbClr val="00B0F0"/>
              </a:solidFill>
            </a:endParaRPr>
          </a:p>
          <a:p>
            <a:pPr algn="ctr"/>
            <a:endParaRPr lang="en-GB" sz="1600" dirty="0">
              <a:solidFill>
                <a:srgbClr val="00B0F0"/>
              </a:solidFill>
            </a:endParaRPr>
          </a:p>
        </p:txBody>
      </p:sp>
      <p:sp>
        <p:nvSpPr>
          <p:cNvPr id="11" name="Rectangle: Rounded Corners 10" descr="EYTM56&#10;The EY Curriculum&#10;&#10;Professional Values&#10;&#10;&#10;&#10;&#10;&#10;&#10;Observation, assessment and planning &#10;Sustained Shared Thinking&#10;Schema and Schema Play&#10;Supporting children with SEND EAL&#10;Attachment theory&#10;Characteristics of Effective teaching and learning &#10;Story telling and story acting &#10;Supporting Diversity and Challenging Stereotypes&#10;Factors that impact development &#10;&#10;Phonics and early reading &#10;Early Mathematics&#10;Understanding the World&#10;Expressive Art and Design&#10;Communication and language&#10;Physical Development&#10;Personal Social and Emotional Development&#10;Music &#10;Art&#10;">
            <a:extLst>
              <a:ext uri="{FF2B5EF4-FFF2-40B4-BE49-F238E27FC236}">
                <a16:creationId xmlns:a16="http://schemas.microsoft.com/office/drawing/2014/main" id="{8494CA50-2B38-1A50-ECB0-0F3F5C54C3FB}"/>
              </a:ext>
            </a:extLst>
          </p:cNvPr>
          <p:cNvSpPr/>
          <p:nvPr/>
        </p:nvSpPr>
        <p:spPr>
          <a:xfrm>
            <a:off x="9524941" y="727243"/>
            <a:ext cx="2342861" cy="5944721"/>
          </a:xfrm>
          <a:prstGeom prst="roundRect">
            <a:avLst/>
          </a:prstGeom>
          <a:solidFill>
            <a:schemeClr val="lt1">
              <a:alpha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0000" tIns="45720" rIns="91440" bIns="45720" rtlCol="0" anchor="t" anchorCtr="0"/>
          <a:lstStyle/>
          <a:p>
            <a:pPr algn="ctr"/>
            <a:r>
              <a:rPr lang="en-GB" sz="1400" b="1" dirty="0">
                <a:solidFill>
                  <a:schemeClr val="tx1"/>
                </a:solidFill>
                <a:cs typeface="Calibri"/>
              </a:rPr>
              <a:t>EYTM56</a:t>
            </a:r>
          </a:p>
          <a:p>
            <a:pPr algn="ctr"/>
            <a:r>
              <a:rPr lang="en-GB" sz="14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The EY Curriculum</a:t>
            </a:r>
            <a:endParaRPr lang="en-GB" sz="10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3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1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Professional Values</a:t>
            </a:r>
            <a:endParaRPr lang="en-GB" sz="1100" b="1" dirty="0">
              <a:solidFill>
                <a:schemeClr val="tx1"/>
              </a:solidFill>
              <a:cs typeface="Calibri"/>
            </a:endParaRPr>
          </a:p>
          <a:p>
            <a:endParaRPr lang="en-GB" sz="11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1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1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1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1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1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05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Observation, assessment and planning </a:t>
            </a:r>
          </a:p>
          <a:p>
            <a:r>
              <a:rPr lang="en-GB" sz="105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Sustained Shared Thinking</a:t>
            </a:r>
          </a:p>
          <a:p>
            <a:r>
              <a:rPr lang="en-GB" sz="105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Schema and Schema Play</a:t>
            </a:r>
          </a:p>
          <a:p>
            <a:r>
              <a:rPr lang="en-GB" sz="105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Supporting children with SEND EAL</a:t>
            </a:r>
          </a:p>
          <a:p>
            <a:r>
              <a:rPr lang="en-GB" sz="105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Attachment theory</a:t>
            </a:r>
          </a:p>
          <a:p>
            <a:r>
              <a:rPr lang="en-GB" sz="105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Characteristics of Effective teaching and learning </a:t>
            </a:r>
          </a:p>
          <a:p>
            <a:r>
              <a:rPr lang="en-GB" sz="105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Story telling and story acting </a:t>
            </a:r>
          </a:p>
          <a:p>
            <a:r>
              <a:rPr lang="en-GB" sz="105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Supporting Diversity and Challenging Stereotypes</a:t>
            </a:r>
          </a:p>
          <a:p>
            <a:r>
              <a:rPr lang="en-GB" sz="105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Factors that impact development </a:t>
            </a:r>
          </a:p>
          <a:p>
            <a:endParaRPr lang="en-GB" sz="11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1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Phonics and early reading </a:t>
            </a:r>
          </a:p>
          <a:p>
            <a:r>
              <a:rPr lang="en-GB" sz="11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Early Mathematics</a:t>
            </a:r>
          </a:p>
          <a:p>
            <a:r>
              <a:rPr lang="en-GB" sz="11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Understanding the World</a:t>
            </a:r>
          </a:p>
          <a:p>
            <a:r>
              <a:rPr lang="en-GB" sz="11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Expressive Art and Design</a:t>
            </a:r>
          </a:p>
          <a:p>
            <a:r>
              <a:rPr lang="en-GB" sz="11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Communication and language</a:t>
            </a:r>
          </a:p>
          <a:p>
            <a:r>
              <a:rPr lang="en-GB" sz="11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Physical Development</a:t>
            </a:r>
          </a:p>
          <a:p>
            <a:r>
              <a:rPr lang="en-GB" sz="11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Personal Social and Emotional Development</a:t>
            </a:r>
          </a:p>
          <a:p>
            <a:r>
              <a:rPr lang="en-GB" sz="11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Music </a:t>
            </a:r>
          </a:p>
          <a:p>
            <a:r>
              <a:rPr lang="en-GB" sz="11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Art</a:t>
            </a:r>
          </a:p>
          <a:p>
            <a:endParaRPr lang="en-GB" sz="12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2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2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2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8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8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8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8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GB" sz="1600" dirty="0">
              <a:solidFill>
                <a:srgbClr val="00B0F0"/>
              </a:solidFill>
            </a:endParaRPr>
          </a:p>
          <a:p>
            <a:pPr algn="ctr"/>
            <a:endParaRPr lang="en-GB" sz="1600" dirty="0">
              <a:solidFill>
                <a:srgbClr val="00B0F0"/>
              </a:solidFill>
            </a:endParaRPr>
          </a:p>
          <a:p>
            <a:pPr algn="ctr"/>
            <a:endParaRPr lang="en-GB" sz="1600" dirty="0">
              <a:solidFill>
                <a:srgbClr val="00B0F0"/>
              </a:solidFill>
            </a:endParaRPr>
          </a:p>
        </p:txBody>
      </p:sp>
      <p:sp>
        <p:nvSpPr>
          <p:cNvPr id="12" name="TextBox 11" descr="MTEP Curriculum 3&#10;The professional role of the developing teacher &#10;&#10;TS (Early Year">
            <a:extLst>
              <a:ext uri="{FF2B5EF4-FFF2-40B4-BE49-F238E27FC236}">
                <a16:creationId xmlns:a16="http://schemas.microsoft.com/office/drawing/2014/main" id="{7FADD1BF-0A6A-34F9-4CE6-7A1AA6DFD0C8}"/>
              </a:ext>
            </a:extLst>
          </p:cNvPr>
          <p:cNvSpPr txBox="1"/>
          <p:nvPr/>
        </p:nvSpPr>
        <p:spPr>
          <a:xfrm>
            <a:off x="398297" y="1245379"/>
            <a:ext cx="16832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MTEP Curriculum 3</a:t>
            </a:r>
          </a:p>
          <a:p>
            <a:r>
              <a:rPr lang="en-GB" sz="1200" dirty="0">
                <a:solidFill>
                  <a:schemeClr val="bg1"/>
                </a:solidFill>
              </a:rPr>
              <a:t>The professional role of the developing teacher </a:t>
            </a:r>
          </a:p>
          <a:p>
            <a:endParaRPr lang="en-GB" sz="1200" dirty="0">
              <a:solidFill>
                <a:schemeClr val="bg1"/>
              </a:solidFill>
            </a:endParaRPr>
          </a:p>
          <a:p>
            <a:r>
              <a:rPr lang="en-GB" sz="1200" dirty="0">
                <a:solidFill>
                  <a:schemeClr val="bg1"/>
                </a:solidFill>
              </a:rPr>
              <a:t>TS (Early Years</a:t>
            </a:r>
          </a:p>
          <a:p>
            <a:r>
              <a:rPr lang="en-GB" sz="1200" dirty="0">
                <a:solidFill>
                  <a:schemeClr val="bg1"/>
                </a:solidFill>
              </a:rPr>
              <a:t>1, 4, 7, 8</a:t>
            </a:r>
          </a:p>
        </p:txBody>
      </p:sp>
    </p:spTree>
    <p:extLst>
      <p:ext uri="{BB962C8B-B14F-4D97-AF65-F5344CB8AC3E}">
        <p14:creationId xmlns:p14="http://schemas.microsoft.com/office/powerpoint/2010/main" val="3337520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216</Words>
  <Application>Microsoft Office PowerPoint</Application>
  <PresentationFormat>Widescreen</PresentationFormat>
  <Paragraphs>116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EYITT Curriculum Map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EYITT Curriculum Map </dc:title>
  <dc:creator>Hannah Holdgate</dc:creator>
  <cp:lastModifiedBy>Hannah Holdgate</cp:lastModifiedBy>
  <cp:revision>1</cp:revision>
  <dcterms:created xsi:type="dcterms:W3CDTF">2022-07-21T13:47:13Z</dcterms:created>
  <dcterms:modified xsi:type="dcterms:W3CDTF">2022-07-21T13:54:32Z</dcterms:modified>
</cp:coreProperties>
</file>