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C"/>
          </a:solidFill>
        </a:fill>
      </a:tcStyle>
    </a:wholeTbl>
    <a:band2H>
      <a:tcTxStyle/>
      <a:tcStyle>
        <a:tcBdr/>
        <a:fill>
          <a:solidFill>
            <a:srgbClr val="FFFFF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93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370012" y="769937"/>
            <a:ext cx="73152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103812" y="2438400"/>
            <a:ext cx="35814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9" y="6245225"/>
            <a:ext cx="301905" cy="288820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sites.marjon.ac.uk/handbook/referencing-scholarship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arjon.instructure.com/courses/2933/modules#module_28838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creenshot 2022-09-01 at 17.15.02.png" descr="Screenshot 2022-09-01 at 17.15.02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2463799"/>
            <a:ext cx="6571553" cy="2275409"/>
          </a:xfrm>
          <a:prstGeom prst="rect">
            <a:avLst/>
          </a:prstGeom>
          <a:effectLst>
            <a:outerShdw blurRad="190500" dist="228600" dir="5400000" rotWithShape="0">
              <a:srgbClr val="000000"/>
            </a:outerShdw>
            <a:reflection stA="28351" endPos="40000" dir="5400000" sy="-100000" algn="bl" rotWithShape="0"/>
          </a:effectLst>
        </p:spPr>
      </p:pic>
      <p:pic>
        <p:nvPicPr>
          <p:cNvPr id="21" name="Screenshot 2022-09-01 at 17.16.13.png" descr="Screenshot 2022-09-01 at 17.16.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34" y="734103"/>
            <a:ext cx="3304268" cy="11050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C9373-F661-315F-A800-1B34B10A3072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en-GB" dirty="0"/>
              <a:t>Referencing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1F0C5-C60E-1F7B-48B8-A836838CF6B1}"/>
              </a:ext>
            </a:extLst>
          </p:cNvPr>
          <p:cNvSpPr txBox="1">
            <a:spLocks/>
          </p:cNvSpPr>
          <p:nvPr/>
        </p:nvSpPr>
        <p:spPr>
          <a:xfrm>
            <a:off x="467544" y="1340768"/>
            <a:ext cx="8229600" cy="452596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hangingPunct="1">
              <a:buFontTx/>
              <a:buNone/>
            </a:pPr>
            <a:endParaRPr lang="en-GB">
              <a:solidFill>
                <a:schemeClr val="tx1"/>
              </a:solidFill>
            </a:endParaRPr>
          </a:p>
          <a:p>
            <a:pPr marL="0" indent="0" hangingPunct="1">
              <a:buFontTx/>
              <a:buNone/>
            </a:pPr>
            <a:endParaRPr lang="en-GB">
              <a:solidFill>
                <a:schemeClr val="tx1"/>
              </a:solidFill>
            </a:endParaRPr>
          </a:p>
          <a:p>
            <a:pPr marL="0" indent="0" algn="ctr" hangingPunct="1">
              <a:buFontTx/>
              <a:buNone/>
            </a:pPr>
            <a:r>
              <a:rPr lang="en-GB">
                <a:solidFill>
                  <a:srgbClr val="002654"/>
                </a:solidFill>
              </a:rPr>
              <a:t>We use the APA style of referencing, please look at the support pages if you are not familiar with this.</a:t>
            </a:r>
          </a:p>
          <a:p>
            <a:pPr marL="0" indent="0" hangingPunct="1">
              <a:buFontTx/>
              <a:buNone/>
            </a:pPr>
            <a:endParaRPr lang="en-GB"/>
          </a:p>
          <a:p>
            <a:pPr marL="0" indent="0" algn="ctr" hangingPunct="1">
              <a:buFontTx/>
              <a:buNone/>
            </a:pPr>
            <a:r>
              <a:rPr lang="en-GB" sz="2800">
                <a:hlinkClick r:id="rId2"/>
              </a:rPr>
              <a:t>http://sites.marjon.ac.uk/handbook/referencing-scholarship</a:t>
            </a:r>
            <a:r>
              <a:rPr lang="en-GB" sz="2800"/>
              <a:t> </a:t>
            </a:r>
          </a:p>
          <a:p>
            <a:pPr marL="0" indent="0" hangingPunct="1">
              <a:buFontTx/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031225-7FC1-1CD7-C345-9A22FD4FFA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25" t="31614" r="10000" b="-424"/>
          <a:stretch/>
        </p:blipFill>
        <p:spPr>
          <a:xfrm>
            <a:off x="5076056" y="274638"/>
            <a:ext cx="3801616" cy="185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1368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E4A260-781D-EC80-D4A7-E221C9CD8007}"/>
              </a:ext>
            </a:extLst>
          </p:cNvPr>
          <p:cNvSpPr txBox="1"/>
          <p:nvPr/>
        </p:nvSpPr>
        <p:spPr>
          <a:xfrm>
            <a:off x="2286000" y="305068"/>
            <a:ext cx="4572000" cy="62478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?</a:t>
            </a:r>
            <a:endParaRPr kumimoji="0" lang="en-GB" sz="40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192310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Screenshot 2022-09-01 at 17.11.40.png"/>
          <p:cNvGrpSpPr/>
          <p:nvPr/>
        </p:nvGrpSpPr>
        <p:grpSpPr>
          <a:xfrm>
            <a:off x="48021" y="1063871"/>
            <a:ext cx="4209064" cy="1549084"/>
            <a:chOff x="0" y="0"/>
            <a:chExt cx="4209062" cy="1549082"/>
          </a:xfrm>
        </p:grpSpPr>
        <p:pic>
          <p:nvPicPr>
            <p:cNvPr id="24" name="Screenshot 2022-09-01 at 17.11.40.png" descr="Screenshot 2022-09-01 at 17.11.40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3200" y="203199"/>
              <a:ext cx="3802663" cy="110458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" name="Screenshot 2022-09-01 at 17.11.40.png" descr="Screenshot 2022-09-01 at 17.11.40.pn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4209063" cy="1549084"/>
            </a:xfrm>
            <a:prstGeom prst="rect">
              <a:avLst/>
            </a:prstGeom>
            <a:effectLst/>
          </p:spPr>
        </p:pic>
      </p:grpSp>
      <p:sp>
        <p:nvSpPr>
          <p:cNvPr id="26" name="You will not get a grade for your formative essay, but you can expect in your written feedback:…"/>
          <p:cNvSpPr txBox="1"/>
          <p:nvPr/>
        </p:nvSpPr>
        <p:spPr>
          <a:xfrm>
            <a:off x="2418489" y="2904006"/>
            <a:ext cx="4307022" cy="3156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defRPr sz="1900">
                <a:solidFill>
                  <a:srgbClr val="202124"/>
                </a:solidFill>
              </a:defRPr>
            </a:pPr>
            <a:r>
              <a:t>You will not get a grade for your formative essay, but you can expect in your written feedback:</a:t>
            </a:r>
          </a:p>
          <a:p>
            <a:pPr defTabSz="457200">
              <a:defRPr sz="1900">
                <a:solidFill>
                  <a:srgbClr val="202124"/>
                </a:solidFill>
              </a:defRPr>
            </a:pPr>
            <a:endParaRPr/>
          </a:p>
          <a:p>
            <a:pPr marL="190500" indent="-190500" defTabSz="457200">
              <a:buSzPct val="100000"/>
              <a:buChar char="-"/>
              <a:defRPr sz="1900">
                <a:solidFill>
                  <a:srgbClr val="202124"/>
                </a:solidFill>
              </a:defRPr>
            </a:pPr>
            <a:r>
              <a:t>an indication of the rough grade band level that you are attaining</a:t>
            </a:r>
          </a:p>
          <a:p>
            <a:pPr defTabSz="457200">
              <a:defRPr sz="1900">
                <a:solidFill>
                  <a:srgbClr val="202124"/>
                </a:solidFill>
              </a:defRPr>
            </a:pPr>
            <a:endParaRPr/>
          </a:p>
          <a:p>
            <a:pPr marL="190500" indent="-190500" defTabSz="457200">
              <a:buSzPct val="100000"/>
              <a:buChar char="-"/>
              <a:defRPr sz="1900">
                <a:solidFill>
                  <a:srgbClr val="202124"/>
                </a:solidFill>
              </a:defRPr>
            </a:pPr>
            <a:r>
              <a:t>suggestions on what you can do to improve your work</a:t>
            </a:r>
          </a:p>
          <a:p>
            <a:pPr marL="190500" indent="-190500" defTabSz="457200">
              <a:buSzPct val="100000"/>
              <a:buChar char="-"/>
              <a:defRPr sz="1900">
                <a:solidFill>
                  <a:srgbClr val="202124"/>
                </a:solidFill>
              </a:defRPr>
            </a:pPr>
            <a:endParaRPr/>
          </a:p>
          <a:p>
            <a:pPr marL="190500" indent="-190500" defTabSz="457200">
              <a:buSzPct val="100000"/>
              <a:buChar char="-"/>
              <a:defRPr sz="1900">
                <a:solidFill>
                  <a:srgbClr val="202124"/>
                </a:solidFill>
              </a:defRPr>
            </a:pPr>
            <a:r>
              <a:t>an idea of what you are doing right.</a:t>
            </a:r>
          </a:p>
        </p:txBody>
      </p:sp>
      <p:pic>
        <p:nvPicPr>
          <p:cNvPr id="27" name="Screenshot 2022-09-01 at 17.16.13.png" descr="Screenshot 2022-09-01 at 17.16.1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1" y="77936"/>
            <a:ext cx="2690669" cy="89983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" name="Screenshot 2022-09-01 at 17.35.55.png"/>
          <p:cNvGrpSpPr/>
          <p:nvPr/>
        </p:nvGrpSpPr>
        <p:grpSpPr>
          <a:xfrm>
            <a:off x="5221511" y="1100932"/>
            <a:ext cx="2300220" cy="1474962"/>
            <a:chOff x="0" y="0"/>
            <a:chExt cx="2300218" cy="1474960"/>
          </a:xfrm>
        </p:grpSpPr>
        <p:pic>
          <p:nvPicPr>
            <p:cNvPr id="29" name="Screenshot 2022-09-01 at 17.35.55.png" descr="Screenshot 2022-09-01 at 17.35.55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3200" y="203200"/>
              <a:ext cx="1893819" cy="103046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8" name="Screenshot 2022-09-01 at 17.35.55.png" descr="Screenshot 2022-09-01 at 17.35.55.png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2300219" cy="1474961"/>
            </a:xfrm>
            <a:prstGeom prst="rect">
              <a:avLst/>
            </a:prstGeom>
            <a:effectLst/>
          </p:spPr>
        </p:pic>
      </p:grpSp>
      <p:sp>
        <p:nvSpPr>
          <p:cNvPr id="31" name="equals"/>
          <p:cNvSpPr txBox="1"/>
          <p:nvPr/>
        </p:nvSpPr>
        <p:spPr>
          <a:xfrm>
            <a:off x="4208707" y="1663084"/>
            <a:ext cx="1029501" cy="424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300" b="1"/>
            </a:lvl1pPr>
          </a:lstStyle>
          <a:p>
            <a:r>
              <a:t>equals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Screenshot 2022-09-01 at 17.16.13.png" descr="Screenshot 2022-09-01 at 17.16.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01" y="192236"/>
            <a:ext cx="3304268" cy="1105034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Formative Assignment (500 words) – due in on Turnitin on Tuesday 13th September 2022…"/>
          <p:cNvSpPr txBox="1"/>
          <p:nvPr/>
        </p:nvSpPr>
        <p:spPr>
          <a:xfrm>
            <a:off x="186940" y="1825783"/>
            <a:ext cx="8621908" cy="3706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defRPr sz="2500">
                <a:latin typeface="Calibri"/>
                <a:ea typeface="Calibri"/>
                <a:cs typeface="Calibri"/>
                <a:sym typeface="Calibri"/>
              </a:defRPr>
            </a:pPr>
            <a:r>
              <a:rPr sz="2400" dirty="0"/>
              <a:t>Formative Assignment (500 words) – due in on Turnitin on </a:t>
            </a:r>
            <a:endParaRPr lang="en-GB" sz="2400" dirty="0"/>
          </a:p>
          <a:p>
            <a:pPr defTabSz="457200">
              <a:defRPr sz="25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2400" dirty="0"/>
              <a:t>THURSDAY 14</a:t>
            </a:r>
            <a:r>
              <a:rPr sz="2400" baseline="31999" dirty="0" err="1"/>
              <a:t>th</a:t>
            </a:r>
            <a:r>
              <a:rPr sz="2400" dirty="0"/>
              <a:t> September 202</a:t>
            </a:r>
            <a:r>
              <a:rPr lang="en-GB" sz="2400" dirty="0"/>
              <a:t>3</a:t>
            </a:r>
            <a:endParaRPr sz="2400" dirty="0"/>
          </a:p>
          <a:p>
            <a:pPr defTabSz="457200">
              <a:defRPr sz="2500" u="sng">
                <a:latin typeface="Calibri"/>
                <a:ea typeface="Calibri"/>
                <a:cs typeface="Calibri"/>
                <a:sym typeface="Calibri"/>
              </a:defRPr>
            </a:pPr>
            <a:endParaRPr sz="2400" dirty="0"/>
          </a:p>
          <a:p>
            <a:pPr defTabSz="457200">
              <a:lnSpc>
                <a:spcPct val="150000"/>
              </a:lnSpc>
              <a:defRPr sz="2500" i="1" u="sng">
                <a:latin typeface="Calibri"/>
                <a:ea typeface="Calibri"/>
                <a:cs typeface="Calibri"/>
                <a:sym typeface="Calibri"/>
              </a:defRPr>
            </a:pPr>
            <a:r>
              <a:rPr sz="2400" dirty="0"/>
              <a:t>The Special Educational Needs and/or Disabilities Code of Practice </a:t>
            </a:r>
            <a:endParaRPr lang="en-GB" sz="2400" dirty="0"/>
          </a:p>
          <a:p>
            <a:pPr defTabSz="457200">
              <a:lnSpc>
                <a:spcPct val="150000"/>
              </a:lnSpc>
              <a:defRPr sz="2500" i="1" u="sng">
                <a:latin typeface="Calibri"/>
                <a:ea typeface="Calibri"/>
                <a:cs typeface="Calibri"/>
                <a:sym typeface="Calibri"/>
              </a:defRPr>
            </a:pPr>
            <a:r>
              <a:rPr sz="2400" dirty="0"/>
              <a:t>(2015) stresses the importance of promoting high-quality </a:t>
            </a:r>
            <a:r>
              <a:rPr sz="2400" b="1" dirty="0"/>
              <a:t>inclusive</a:t>
            </a:r>
            <a:endParaRPr lang="en-GB" sz="2400" b="1" dirty="0"/>
          </a:p>
          <a:p>
            <a:pPr defTabSz="457200">
              <a:lnSpc>
                <a:spcPct val="150000"/>
              </a:lnSpc>
              <a:defRPr sz="2500" i="1" u="sng">
                <a:latin typeface="Calibri"/>
                <a:ea typeface="Calibri"/>
                <a:cs typeface="Calibri"/>
                <a:sym typeface="Calibri"/>
              </a:defRPr>
            </a:pPr>
            <a:r>
              <a:rPr sz="2400" dirty="0"/>
              <a:t> teaching in classrooms. Discuss the importance of inclusive practice </a:t>
            </a:r>
            <a:endParaRPr lang="en-GB" sz="2400" dirty="0"/>
          </a:p>
          <a:p>
            <a:pPr defTabSz="457200">
              <a:lnSpc>
                <a:spcPct val="150000"/>
              </a:lnSpc>
              <a:defRPr sz="2500" i="1" u="sng">
                <a:latin typeface="Calibri"/>
                <a:ea typeface="Calibri"/>
                <a:cs typeface="Calibri"/>
                <a:sym typeface="Calibri"/>
              </a:defRPr>
            </a:pPr>
            <a:r>
              <a:rPr sz="2400" dirty="0"/>
              <a:t>within the primary classroom. </a:t>
            </a:r>
          </a:p>
          <a:p>
            <a:pPr defTabSz="457200">
              <a:lnSpc>
                <a:spcPct val="150000"/>
              </a:lnSpc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Screenshot 2022-09-01 at 17.08.25.png"/>
          <p:cNvGrpSpPr/>
          <p:nvPr/>
        </p:nvGrpSpPr>
        <p:grpSpPr>
          <a:xfrm>
            <a:off x="1643487" y="1416163"/>
            <a:ext cx="6104400" cy="4487215"/>
            <a:chOff x="0" y="0"/>
            <a:chExt cx="6104398" cy="4487214"/>
          </a:xfrm>
        </p:grpSpPr>
        <p:pic>
          <p:nvPicPr>
            <p:cNvPr id="37" name="Screenshot 2022-09-01 at 17.08.25.png" descr="Screenshot 2022-09-01 at 17.08.25.png"/>
            <p:cNvPicPr>
              <a:picLocks noChangeAspect="1"/>
            </p:cNvPicPr>
            <p:nvPr/>
          </p:nvPicPr>
          <p:blipFill>
            <a:blip r:embed="rId2"/>
            <a:srcRect r="908"/>
            <a:stretch>
              <a:fillRect/>
            </a:stretch>
          </p:blipFill>
          <p:spPr>
            <a:xfrm>
              <a:off x="254955" y="203200"/>
              <a:ext cx="5646244" cy="404271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6" name="Screenshot 2022-09-01 at 17.08.25.png" descr="Screenshot 2022-09-01 at 17.08.25.pn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6104399" cy="4487216"/>
            </a:xfrm>
            <a:prstGeom prst="rect">
              <a:avLst/>
            </a:prstGeom>
            <a:effectLst/>
          </p:spPr>
        </p:pic>
      </p:grpSp>
      <p:sp>
        <p:nvSpPr>
          <p:cNvPr id="39" name="Google images -http://www.stephengthomas.com/"/>
          <p:cNvSpPr txBox="1"/>
          <p:nvPr/>
        </p:nvSpPr>
        <p:spPr>
          <a:xfrm>
            <a:off x="716207" y="6111171"/>
            <a:ext cx="2626327" cy="214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900"/>
            </a:lvl1pPr>
          </a:lstStyle>
          <a:p>
            <a:r>
              <a:t>Google images -http://www.stephengthomas.com/</a:t>
            </a:r>
          </a:p>
        </p:txBody>
      </p:sp>
      <p:pic>
        <p:nvPicPr>
          <p:cNvPr id="40" name="Screenshot 2022-09-01 at 17.16.13.png" descr="Screenshot 2022-09-01 at 17.16.1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801" y="103336"/>
            <a:ext cx="3304268" cy="11050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uidance for writing your essay…"/>
          <p:cNvSpPr txBox="1"/>
          <p:nvPr/>
        </p:nvSpPr>
        <p:spPr>
          <a:xfrm>
            <a:off x="533399" y="1604103"/>
            <a:ext cx="7586133" cy="4651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457200">
              <a:lnSpc>
                <a:spcPct val="150000"/>
              </a:lnSpc>
              <a:defRPr sz="2400" b="1" u="sng">
                <a:latin typeface="Calibri"/>
                <a:ea typeface="Calibri"/>
                <a:cs typeface="Calibri"/>
                <a:sym typeface="Calibri"/>
              </a:defRPr>
            </a:pPr>
            <a:r>
              <a:rPr sz="1600" dirty="0"/>
              <a:t>Guidance for writing your essay</a:t>
            </a:r>
          </a:p>
          <a:p>
            <a:pPr defTabSz="457200">
              <a:lnSpc>
                <a:spcPct val="150000"/>
              </a:lnSpc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rPr sz="1600" dirty="0"/>
              <a:t>You </a:t>
            </a:r>
            <a:r>
              <a:rPr sz="1600" b="1" u="sng" dirty="0"/>
              <a:t>must</a:t>
            </a:r>
            <a:r>
              <a:rPr sz="1600" b="1" dirty="0"/>
              <a:t> </a:t>
            </a:r>
            <a:r>
              <a:rPr sz="1600" dirty="0"/>
              <a:t>use the </a:t>
            </a:r>
            <a:r>
              <a:rPr sz="1600" b="1" i="1" dirty="0"/>
              <a:t>three</a:t>
            </a:r>
            <a:r>
              <a:rPr sz="1600" dirty="0"/>
              <a:t> journal articles that you have been provided</a:t>
            </a:r>
            <a:endParaRPr lang="en-GB" sz="1600" dirty="0"/>
          </a:p>
          <a:p>
            <a:pPr defTabSz="457200">
              <a:lnSpc>
                <a:spcPct val="150000"/>
              </a:lnSpc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rPr sz="1600" dirty="0"/>
              <a:t>with (on the M51 canvas page) as well as choosing </a:t>
            </a:r>
            <a:r>
              <a:rPr sz="1600" b="1" i="1" dirty="0"/>
              <a:t>two </a:t>
            </a:r>
            <a:r>
              <a:rPr sz="1600" dirty="0"/>
              <a:t>of your own </a:t>
            </a:r>
            <a:endParaRPr lang="en-GB" sz="1600" dirty="0"/>
          </a:p>
          <a:p>
            <a:pPr defTabSz="457200">
              <a:lnSpc>
                <a:spcPct val="150000"/>
              </a:lnSpc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rPr sz="1600" dirty="0"/>
              <a:t>journal articles </a:t>
            </a:r>
            <a:endParaRPr lang="en-GB" sz="1600" dirty="0"/>
          </a:p>
          <a:p>
            <a:pPr defTabSz="457200">
              <a:lnSpc>
                <a:spcPct val="150000"/>
              </a:lnSpc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rPr sz="1600" dirty="0"/>
              <a:t>(think carefully about the quality of the articles you choose). </a:t>
            </a:r>
          </a:p>
          <a:p>
            <a:pPr defTabSz="457200">
              <a:lnSpc>
                <a:spcPct val="150000"/>
              </a:lnSpc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rPr sz="1600" dirty="0"/>
              <a:t>You will need to write </a:t>
            </a:r>
            <a:r>
              <a:rPr sz="1600" b="1" dirty="0"/>
              <a:t>500 </a:t>
            </a:r>
            <a:r>
              <a:rPr sz="1600" dirty="0"/>
              <a:t>words critically </a:t>
            </a:r>
            <a:r>
              <a:rPr sz="1600" dirty="0" err="1"/>
              <a:t>analysing</a:t>
            </a:r>
            <a:r>
              <a:rPr sz="1600" dirty="0"/>
              <a:t> inclusive education, </a:t>
            </a:r>
            <a:endParaRPr lang="en-GB" sz="1600" dirty="0"/>
          </a:p>
          <a:p>
            <a:pPr defTabSz="457200">
              <a:lnSpc>
                <a:spcPct val="150000"/>
              </a:lnSpc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rPr sz="1600" dirty="0"/>
              <a:t>making reference to all five journal articles.  </a:t>
            </a:r>
          </a:p>
          <a:p>
            <a:pPr defTabSz="457200">
              <a:lnSpc>
                <a:spcPct val="150000"/>
              </a:lnSpc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 sz="1600" dirty="0"/>
          </a:p>
          <a:p>
            <a:pPr defTabSz="457200">
              <a:lnSpc>
                <a:spcPct val="150000"/>
              </a:lnSpc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rPr sz="1600" i="1" dirty="0"/>
              <a:t>Remember to reference correctly by referring to the </a:t>
            </a:r>
            <a:r>
              <a:rPr sz="1600" b="1" i="1" dirty="0"/>
              <a:t>APA</a:t>
            </a:r>
            <a:r>
              <a:rPr sz="1600" i="1" dirty="0"/>
              <a:t> referencing </a:t>
            </a:r>
            <a:endParaRPr lang="en-GB" sz="1600" i="1" dirty="0"/>
          </a:p>
          <a:p>
            <a:pPr defTabSz="457200">
              <a:lnSpc>
                <a:spcPct val="150000"/>
              </a:lnSpc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rPr sz="1600" i="1" dirty="0"/>
              <a:t>guidelines which you will find on the M51 canvas page.</a:t>
            </a:r>
          </a:p>
          <a:p>
            <a:pPr defTabSz="457200">
              <a:lnSpc>
                <a:spcPct val="150000"/>
              </a:lnSpc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https://marjon.instructure.com/courses/2933/modules#module_28838</a:t>
            </a:r>
            <a:endParaRPr sz="1600" i="1" dirty="0"/>
          </a:p>
          <a:p>
            <a:pPr defTabSz="457200">
              <a:lnSpc>
                <a:spcPct val="150000"/>
              </a:lnSpc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 i="1" dirty="0"/>
          </a:p>
        </p:txBody>
      </p:sp>
      <p:pic>
        <p:nvPicPr>
          <p:cNvPr id="43" name="Screenshot 2022-09-01 at 17.16.13.png" descr="Screenshot 2022-09-01 at 17.16.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01" y="281136"/>
            <a:ext cx="3304268" cy="11050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Screenshot 2022-09-01 at 17.16.13.png" descr="Screenshot 2022-09-01 at 17.16.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01" y="90636"/>
            <a:ext cx="3304268" cy="1105034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And finally….…"/>
          <p:cNvSpPr txBox="1"/>
          <p:nvPr/>
        </p:nvSpPr>
        <p:spPr>
          <a:xfrm>
            <a:off x="1033706" y="1523999"/>
            <a:ext cx="6916493" cy="455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2900"/>
            </a:pPr>
            <a:r>
              <a:rPr dirty="0"/>
              <a:t>And finally….</a:t>
            </a:r>
          </a:p>
          <a:p>
            <a:pPr>
              <a:defRPr sz="2900"/>
            </a:pPr>
            <a:r>
              <a:rPr dirty="0"/>
              <a:t>                  </a:t>
            </a:r>
          </a:p>
          <a:p>
            <a:pPr>
              <a:defRPr sz="2900"/>
            </a:pPr>
            <a:endParaRPr dirty="0"/>
          </a:p>
          <a:p>
            <a:pPr>
              <a:defRPr sz="2900"/>
            </a:pPr>
            <a:r>
              <a:rPr dirty="0"/>
              <a:t>                     </a:t>
            </a:r>
          </a:p>
          <a:p>
            <a:pPr>
              <a:defRPr sz="2900"/>
            </a:pPr>
            <a:endParaRPr dirty="0"/>
          </a:p>
          <a:p>
            <a:pPr>
              <a:defRPr sz="2900"/>
            </a:pPr>
            <a:endParaRPr dirty="0"/>
          </a:p>
          <a:p>
            <a:pPr>
              <a:defRPr sz="2900"/>
            </a:pPr>
            <a:endParaRPr dirty="0"/>
          </a:p>
          <a:p>
            <a:pPr>
              <a:defRPr sz="2900"/>
            </a:pPr>
            <a:r>
              <a:rPr dirty="0"/>
              <a:t>             </a:t>
            </a:r>
          </a:p>
          <a:p>
            <a:pPr>
              <a:defRPr sz="2900"/>
            </a:pPr>
            <a:endParaRPr dirty="0"/>
          </a:p>
          <a:p>
            <a:pPr>
              <a:defRPr sz="2900"/>
            </a:pPr>
            <a:r>
              <a:rPr dirty="0"/>
              <a:t>                          ….we are here to help !</a:t>
            </a:r>
          </a:p>
        </p:txBody>
      </p:sp>
      <p:pic>
        <p:nvPicPr>
          <p:cNvPr id="47" name="Screenshot 2022-09-01 at 17.30.09.png" descr="Screenshot 2022-09-01 at 17.30.09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07066" y="2633132"/>
            <a:ext cx="6359359" cy="1416753"/>
          </a:xfrm>
          <a:prstGeom prst="rect">
            <a:avLst/>
          </a:prstGeom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842A8E-E93B-709F-18DA-292469EBA87E}"/>
              </a:ext>
            </a:extLst>
          </p:cNvPr>
          <p:cNvSpPr txBox="1"/>
          <p:nvPr/>
        </p:nvSpPr>
        <p:spPr>
          <a:xfrm>
            <a:off x="603504" y="1485740"/>
            <a:ext cx="7936992" cy="53122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3D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task  requires your writing to be precise and focused.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3D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Identify the key contrasting points from your reading that you wish to develop.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3D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</a:t>
            </a:r>
            <a:r>
              <a:rPr kumimoji="0" lang="en-GB" sz="3200" b="1" i="0" u="sng" strike="noStrike" kern="1200" cap="none" spc="0" normalizeH="0" baseline="0" noProof="0" dirty="0">
                <a:ln>
                  <a:noFill/>
                </a:ln>
                <a:solidFill>
                  <a:srgbClr val="003D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not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3D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need to write an introduction or conclusion.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200" kern="1200" dirty="0">
                <a:solidFill>
                  <a:srgbClr val="003D50"/>
                </a:solidFill>
                <a:latin typeface="Calibri"/>
              </a:rPr>
              <a:t>Look at the five journal articles which consider inclusive education and ensure you provide different points of views to build criticality.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3D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43A12AE-0594-B962-D604-9C2E5C2C1393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798258"/>
          </a:xfrm>
          <a:prstGeom prst="rect">
            <a:avLst/>
          </a:prstGeom>
        </p:spPr>
        <p:txBody>
          <a:bodyPr/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en-GB"/>
              <a:t>Focused writing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803572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5A0C964-6BE5-5BBE-73A4-423238A9D6F3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endParaRPr lang="en-GB" dirty="0"/>
          </a:p>
          <a:p>
            <a:pPr hangingPunct="1"/>
            <a:r>
              <a:rPr lang="en-GB" dirty="0"/>
              <a:t>Read  M-level marking criteria available on </a:t>
            </a:r>
            <a:r>
              <a:rPr lang="en-GB" b="1" dirty="0"/>
              <a:t>Canvas and in your Handbook </a:t>
            </a:r>
          </a:p>
          <a:p>
            <a:pPr marL="0" indent="0" hangingPunct="1">
              <a:buNone/>
            </a:pPr>
            <a:r>
              <a:rPr lang="en-GB" b="1" dirty="0"/>
              <a:t>   AND BELOW!</a:t>
            </a:r>
            <a:endParaRPr lang="en-GB" dirty="0"/>
          </a:p>
          <a:p>
            <a:pPr hangingPunct="1"/>
            <a:r>
              <a:rPr lang="en-GB" dirty="0"/>
              <a:t>Check you understand terminology used </a:t>
            </a:r>
          </a:p>
          <a:p>
            <a:pPr hangingPunct="1"/>
            <a:r>
              <a:rPr lang="en-GB" dirty="0"/>
              <a:t>Read task requirements</a:t>
            </a:r>
          </a:p>
          <a:p>
            <a:pPr hangingPunct="1"/>
            <a:r>
              <a:rPr lang="en-GB" dirty="0"/>
              <a:t>Read journal articles (accessed via links on Canvas)</a:t>
            </a:r>
          </a:p>
          <a:p>
            <a:pPr marL="0" indent="0" hangingPunct="1">
              <a:buFontTx/>
              <a:buNone/>
            </a:pP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D35EF47-98EB-3B48-832E-AFA80414EC0D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en-GB"/>
              <a:t>Getting started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869206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A952D6-8434-4DCA-A713-28E573D8F3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50" t="22001" r="22438" b="15001"/>
          <a:stretch/>
        </p:blipFill>
        <p:spPr>
          <a:xfrm>
            <a:off x="-1" y="102426"/>
            <a:ext cx="9184711" cy="648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0552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FFF7"/>
      </a:accent1>
      <a:accent2>
        <a:srgbClr val="33CC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FFF7"/>
      </a:accent1>
      <a:accent2>
        <a:srgbClr val="33CC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651A26B675844D8D9E41C71CBC4707" ma:contentTypeVersion="13" ma:contentTypeDescription="Create a new document." ma:contentTypeScope="" ma:versionID="5740fa69aa345ea76df6e3c06a17dc54">
  <xsd:schema xmlns:xsd="http://www.w3.org/2001/XMLSchema" xmlns:xs="http://www.w3.org/2001/XMLSchema" xmlns:p="http://schemas.microsoft.com/office/2006/metadata/properties" xmlns:ns3="2e52b245-74c2-4b8f-addf-e5ef3245ad6b" xmlns:ns4="8a2b7981-fe61-4233-95be-bfbe0df4bb5b" targetNamespace="http://schemas.microsoft.com/office/2006/metadata/properties" ma:root="true" ma:fieldsID="c32e261c23d64087b34a63a7972468a3" ns3:_="" ns4:_="">
    <xsd:import namespace="2e52b245-74c2-4b8f-addf-e5ef3245ad6b"/>
    <xsd:import namespace="8a2b7981-fe61-4233-95be-bfbe0df4bb5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52b245-74c2-4b8f-addf-e5ef3245ad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2b7981-fe61-4233-95be-bfbe0df4bb5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0E480A-8B21-4F3A-B2F6-029F12E5869D}">
  <ds:schemaRefs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2e52b245-74c2-4b8f-addf-e5ef3245ad6b"/>
    <ds:schemaRef ds:uri="http://schemas.microsoft.com/office/infopath/2007/PartnerControls"/>
    <ds:schemaRef ds:uri="http://schemas.openxmlformats.org/package/2006/metadata/core-properties"/>
    <ds:schemaRef ds:uri="8a2b7981-fe61-4233-95be-bfbe0df4bb5b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29FD40B-9961-4C19-B2B4-B34523EFAD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26EFD0-BF5D-4F70-AA85-4EB4DB563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52b245-74c2-4b8f-addf-e5ef3245ad6b"/>
    <ds:schemaRef ds:uri="8a2b7981-fe61-4233-95be-bfbe0df4bb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369</Words>
  <Application>Microsoft Office PowerPoint</Application>
  <PresentationFormat>On-screen Show (4:3)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Parks</dc:creator>
  <cp:lastModifiedBy>Ruth Benton</cp:lastModifiedBy>
  <cp:revision>4</cp:revision>
  <dcterms:modified xsi:type="dcterms:W3CDTF">2023-09-05T11:06:12Z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0x01010097651A26B675844D8D9E41C71CBC4707</vt:lpwstr>
  </property>
</Properties>
</file>