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30275213" cy="21383625"/>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1F2"/>
    <a:srgbClr val="731022"/>
    <a:srgbClr val="5A7302"/>
    <a:srgbClr val="194073"/>
    <a:srgbClr val="3B8F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p:scale>
          <a:sx n="30" d="100"/>
          <a:sy n="30" d="100"/>
        </p:scale>
        <p:origin x="931"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99590"/>
            <a:ext cx="25733931" cy="7444669"/>
          </a:xfrm>
        </p:spPr>
        <p:txBody>
          <a:bodyPr anchor="b"/>
          <a:lstStyle>
            <a:lvl1pPr algn="ctr">
              <a:defRPr sz="18709"/>
            </a:lvl1pPr>
          </a:lstStyle>
          <a:p>
            <a:r>
              <a:rPr lang="en-US"/>
              <a:t>Click to edit Master title style</a:t>
            </a:r>
            <a:endParaRPr lang="en-US" dirty="0"/>
          </a:p>
        </p:txBody>
      </p:sp>
      <p:sp>
        <p:nvSpPr>
          <p:cNvPr id="3" name="Subtitle 2"/>
          <p:cNvSpPr>
            <a:spLocks noGrp="1"/>
          </p:cNvSpPr>
          <p:nvPr>
            <p:ph type="subTitle" idx="1"/>
          </p:nvPr>
        </p:nvSpPr>
        <p:spPr>
          <a:xfrm>
            <a:off x="3784402" y="11231355"/>
            <a:ext cx="22706410" cy="5162758"/>
          </a:xfrm>
        </p:spPr>
        <p:txBody>
          <a:bodyPr/>
          <a:lstStyle>
            <a:lvl1pPr marL="0" indent="0" algn="ctr">
              <a:buNone/>
              <a:defRPr sz="7483"/>
            </a:lvl1pPr>
            <a:lvl2pPr marL="1425595" indent="0" algn="ctr">
              <a:buNone/>
              <a:defRPr sz="6236"/>
            </a:lvl2pPr>
            <a:lvl3pPr marL="2851191" indent="0" algn="ctr">
              <a:buNone/>
              <a:defRPr sz="5613"/>
            </a:lvl3pPr>
            <a:lvl4pPr marL="4276786" indent="0" algn="ctr">
              <a:buNone/>
              <a:defRPr sz="4989"/>
            </a:lvl4pPr>
            <a:lvl5pPr marL="5702381" indent="0" algn="ctr">
              <a:buNone/>
              <a:defRPr sz="4989"/>
            </a:lvl5pPr>
            <a:lvl6pPr marL="7127977" indent="0" algn="ctr">
              <a:buNone/>
              <a:defRPr sz="4989"/>
            </a:lvl6pPr>
            <a:lvl7pPr marL="8553572" indent="0" algn="ctr">
              <a:buNone/>
              <a:defRPr sz="4989"/>
            </a:lvl7pPr>
            <a:lvl8pPr marL="9979167" indent="0" algn="ctr">
              <a:buNone/>
              <a:defRPr sz="4989"/>
            </a:lvl8pPr>
            <a:lvl9pPr marL="11404763" indent="0" algn="ctr">
              <a:buNone/>
              <a:defRPr sz="498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6188BDA-53C7-4FE5-AC90-6E7A94654711}" type="datetimeFigureOut">
              <a:rPr lang="en-GB" smtClean="0"/>
              <a:t>09/12/2021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907980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188BDA-53C7-4FE5-AC90-6E7A94654711}" type="datetimeFigureOut">
              <a:rPr lang="en-GB" smtClean="0"/>
              <a:t>09/12/2021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2844304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8480"/>
            <a:ext cx="6528093" cy="181216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1138480"/>
            <a:ext cx="19205838" cy="181216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188BDA-53C7-4FE5-AC90-6E7A94654711}" type="datetimeFigureOut">
              <a:rPr lang="en-GB" smtClean="0"/>
              <a:t>09/12/2021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3075503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188BDA-53C7-4FE5-AC90-6E7A94654711}" type="datetimeFigureOut">
              <a:rPr lang="en-GB" smtClean="0"/>
              <a:t>09/12/2021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411946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5331063"/>
            <a:ext cx="26112371" cy="8894992"/>
          </a:xfrm>
        </p:spPr>
        <p:txBody>
          <a:bodyPr anchor="b"/>
          <a:lstStyle>
            <a:lvl1pPr>
              <a:defRPr sz="18709"/>
            </a:lvl1pPr>
          </a:lstStyle>
          <a:p>
            <a:r>
              <a:rPr lang="en-US"/>
              <a:t>Click to edit Master title style</a:t>
            </a:r>
            <a:endParaRPr lang="en-US" dirty="0"/>
          </a:p>
        </p:txBody>
      </p:sp>
      <p:sp>
        <p:nvSpPr>
          <p:cNvPr id="3" name="Text Placeholder 2"/>
          <p:cNvSpPr>
            <a:spLocks noGrp="1"/>
          </p:cNvSpPr>
          <p:nvPr>
            <p:ph type="body" idx="1"/>
          </p:nvPr>
        </p:nvSpPr>
        <p:spPr>
          <a:xfrm>
            <a:off x="2065654" y="14310205"/>
            <a:ext cx="26112371" cy="4677666"/>
          </a:xfrm>
        </p:spPr>
        <p:txBody>
          <a:bodyPr/>
          <a:lstStyle>
            <a:lvl1pPr marL="0" indent="0">
              <a:buNone/>
              <a:defRPr sz="7483">
                <a:solidFill>
                  <a:schemeClr val="tx1"/>
                </a:solidFill>
              </a:defRPr>
            </a:lvl1pPr>
            <a:lvl2pPr marL="1425595" indent="0">
              <a:buNone/>
              <a:defRPr sz="6236">
                <a:solidFill>
                  <a:schemeClr val="tx1">
                    <a:tint val="75000"/>
                  </a:schemeClr>
                </a:solidFill>
              </a:defRPr>
            </a:lvl2pPr>
            <a:lvl3pPr marL="2851191" indent="0">
              <a:buNone/>
              <a:defRPr sz="5613">
                <a:solidFill>
                  <a:schemeClr val="tx1">
                    <a:tint val="75000"/>
                  </a:schemeClr>
                </a:solidFill>
              </a:defRPr>
            </a:lvl3pPr>
            <a:lvl4pPr marL="4276786" indent="0">
              <a:buNone/>
              <a:defRPr sz="4989">
                <a:solidFill>
                  <a:schemeClr val="tx1">
                    <a:tint val="75000"/>
                  </a:schemeClr>
                </a:solidFill>
              </a:defRPr>
            </a:lvl4pPr>
            <a:lvl5pPr marL="5702381" indent="0">
              <a:buNone/>
              <a:defRPr sz="4989">
                <a:solidFill>
                  <a:schemeClr val="tx1">
                    <a:tint val="75000"/>
                  </a:schemeClr>
                </a:solidFill>
              </a:defRPr>
            </a:lvl5pPr>
            <a:lvl6pPr marL="7127977" indent="0">
              <a:buNone/>
              <a:defRPr sz="4989">
                <a:solidFill>
                  <a:schemeClr val="tx1">
                    <a:tint val="75000"/>
                  </a:schemeClr>
                </a:solidFill>
              </a:defRPr>
            </a:lvl6pPr>
            <a:lvl7pPr marL="8553572" indent="0">
              <a:buNone/>
              <a:defRPr sz="4989">
                <a:solidFill>
                  <a:schemeClr val="tx1">
                    <a:tint val="75000"/>
                  </a:schemeClr>
                </a:solidFill>
              </a:defRPr>
            </a:lvl7pPr>
            <a:lvl8pPr marL="9979167" indent="0">
              <a:buNone/>
              <a:defRPr sz="4989">
                <a:solidFill>
                  <a:schemeClr val="tx1">
                    <a:tint val="75000"/>
                  </a:schemeClr>
                </a:solidFill>
              </a:defRPr>
            </a:lvl8pPr>
            <a:lvl9pPr marL="11404763" indent="0">
              <a:buNone/>
              <a:defRPr sz="498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188BDA-53C7-4FE5-AC90-6E7A94654711}" type="datetimeFigureOut">
              <a:rPr lang="en-GB" smtClean="0"/>
              <a:t>09/12/2021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419384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5692400"/>
            <a:ext cx="12866966" cy="13567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188BDA-53C7-4FE5-AC90-6E7A94654711}" type="datetimeFigureOut">
              <a:rPr lang="en-GB" smtClean="0"/>
              <a:t>09/12/2021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39212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8485"/>
            <a:ext cx="26112371" cy="413317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5241960"/>
            <a:ext cx="12807832"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4" name="Content Placeholder 3"/>
          <p:cNvSpPr>
            <a:spLocks noGrp="1"/>
          </p:cNvSpPr>
          <p:nvPr>
            <p:ph sz="half" idx="2"/>
          </p:nvPr>
        </p:nvSpPr>
        <p:spPr>
          <a:xfrm>
            <a:off x="2085368" y="7810963"/>
            <a:ext cx="12807832"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5241960"/>
            <a:ext cx="12870909" cy="2569003"/>
          </a:xfrm>
        </p:spPr>
        <p:txBody>
          <a:bodyPr anchor="b"/>
          <a:lstStyle>
            <a:lvl1pPr marL="0" indent="0">
              <a:buNone/>
              <a:defRPr sz="7483" b="1"/>
            </a:lvl1pPr>
            <a:lvl2pPr marL="1425595" indent="0">
              <a:buNone/>
              <a:defRPr sz="6236" b="1"/>
            </a:lvl2pPr>
            <a:lvl3pPr marL="2851191" indent="0">
              <a:buNone/>
              <a:defRPr sz="5613" b="1"/>
            </a:lvl3pPr>
            <a:lvl4pPr marL="4276786" indent="0">
              <a:buNone/>
              <a:defRPr sz="4989" b="1"/>
            </a:lvl4pPr>
            <a:lvl5pPr marL="5702381" indent="0">
              <a:buNone/>
              <a:defRPr sz="4989" b="1"/>
            </a:lvl5pPr>
            <a:lvl6pPr marL="7127977" indent="0">
              <a:buNone/>
              <a:defRPr sz="4989" b="1"/>
            </a:lvl6pPr>
            <a:lvl7pPr marL="8553572" indent="0">
              <a:buNone/>
              <a:defRPr sz="4989" b="1"/>
            </a:lvl7pPr>
            <a:lvl8pPr marL="9979167" indent="0">
              <a:buNone/>
              <a:defRPr sz="4989" b="1"/>
            </a:lvl8pPr>
            <a:lvl9pPr marL="11404763" indent="0">
              <a:buNone/>
              <a:defRPr sz="4989" b="1"/>
            </a:lvl9pPr>
          </a:lstStyle>
          <a:p>
            <a:pPr lvl="0"/>
            <a:r>
              <a:rPr lang="en-US"/>
              <a:t>Click to edit Master text styles</a:t>
            </a:r>
          </a:p>
        </p:txBody>
      </p:sp>
      <p:sp>
        <p:nvSpPr>
          <p:cNvPr id="6" name="Content Placeholder 5"/>
          <p:cNvSpPr>
            <a:spLocks noGrp="1"/>
          </p:cNvSpPr>
          <p:nvPr>
            <p:ph sz="quarter" idx="4"/>
          </p:nvPr>
        </p:nvSpPr>
        <p:spPr>
          <a:xfrm>
            <a:off x="15326828" y="7810963"/>
            <a:ext cx="12870909" cy="11488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188BDA-53C7-4FE5-AC90-6E7A94654711}" type="datetimeFigureOut">
              <a:rPr lang="en-GB" smtClean="0"/>
              <a:t>09/12/2021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317113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188BDA-53C7-4FE5-AC90-6E7A94654711}" type="datetimeFigureOut">
              <a:rPr lang="en-GB" smtClean="0"/>
              <a:t>09/12/2021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282717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88BDA-53C7-4FE5-AC90-6E7A94654711}" type="datetimeFigureOut">
              <a:rPr lang="en-GB" smtClean="0"/>
              <a:t>09/12/2021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1025015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Content Placeholder 2"/>
          <p:cNvSpPr>
            <a:spLocks noGrp="1"/>
          </p:cNvSpPr>
          <p:nvPr>
            <p:ph idx="1"/>
          </p:nvPr>
        </p:nvSpPr>
        <p:spPr>
          <a:xfrm>
            <a:off x="12870909" y="3078850"/>
            <a:ext cx="15326827" cy="15196234"/>
          </a:xfrm>
        </p:spPr>
        <p:txBody>
          <a:bodyPr/>
          <a:lstStyle>
            <a:lvl1pPr>
              <a:defRPr sz="9978"/>
            </a:lvl1pPr>
            <a:lvl2pPr>
              <a:defRPr sz="8731"/>
            </a:lvl2pPr>
            <a:lvl3pPr>
              <a:defRPr sz="7483"/>
            </a:lvl3pPr>
            <a:lvl4pPr>
              <a:defRPr sz="6236"/>
            </a:lvl4pPr>
            <a:lvl5pPr>
              <a:defRPr sz="6236"/>
            </a:lvl5pPr>
            <a:lvl6pPr>
              <a:defRPr sz="6236"/>
            </a:lvl6pPr>
            <a:lvl7pPr>
              <a:defRPr sz="6236"/>
            </a:lvl7pPr>
            <a:lvl8pPr>
              <a:defRPr sz="6236"/>
            </a:lvl8pPr>
            <a:lvl9pPr>
              <a:defRPr sz="623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16188BDA-53C7-4FE5-AC90-6E7A94654711}" type="datetimeFigureOut">
              <a:rPr lang="en-GB" smtClean="0"/>
              <a:t>09/12/2021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2735202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25575"/>
            <a:ext cx="9764544" cy="4989513"/>
          </a:xfrm>
        </p:spPr>
        <p:txBody>
          <a:bodyPr anchor="b"/>
          <a:lstStyle>
            <a:lvl1pPr>
              <a:defRPr sz="9978"/>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3078850"/>
            <a:ext cx="15326827" cy="15196234"/>
          </a:xfrm>
        </p:spPr>
        <p:txBody>
          <a:bodyPr anchor="t"/>
          <a:lstStyle>
            <a:lvl1pPr marL="0" indent="0">
              <a:buNone/>
              <a:defRPr sz="9978"/>
            </a:lvl1pPr>
            <a:lvl2pPr marL="1425595" indent="0">
              <a:buNone/>
              <a:defRPr sz="8731"/>
            </a:lvl2pPr>
            <a:lvl3pPr marL="2851191" indent="0">
              <a:buNone/>
              <a:defRPr sz="7483"/>
            </a:lvl3pPr>
            <a:lvl4pPr marL="4276786" indent="0">
              <a:buNone/>
              <a:defRPr sz="6236"/>
            </a:lvl4pPr>
            <a:lvl5pPr marL="5702381" indent="0">
              <a:buNone/>
              <a:defRPr sz="6236"/>
            </a:lvl5pPr>
            <a:lvl6pPr marL="7127977" indent="0">
              <a:buNone/>
              <a:defRPr sz="6236"/>
            </a:lvl6pPr>
            <a:lvl7pPr marL="8553572" indent="0">
              <a:buNone/>
              <a:defRPr sz="6236"/>
            </a:lvl7pPr>
            <a:lvl8pPr marL="9979167" indent="0">
              <a:buNone/>
              <a:defRPr sz="6236"/>
            </a:lvl8pPr>
            <a:lvl9pPr marL="11404763" indent="0">
              <a:buNone/>
              <a:defRPr sz="6236"/>
            </a:lvl9pPr>
          </a:lstStyle>
          <a:p>
            <a:r>
              <a:rPr lang="en-US"/>
              <a:t>Click icon to add picture</a:t>
            </a:r>
            <a:endParaRPr lang="en-US" dirty="0"/>
          </a:p>
        </p:txBody>
      </p:sp>
      <p:sp>
        <p:nvSpPr>
          <p:cNvPr id="4" name="Text Placeholder 3"/>
          <p:cNvSpPr>
            <a:spLocks noGrp="1"/>
          </p:cNvSpPr>
          <p:nvPr>
            <p:ph type="body" sz="half" idx="2"/>
          </p:nvPr>
        </p:nvSpPr>
        <p:spPr>
          <a:xfrm>
            <a:off x="2085364" y="6415088"/>
            <a:ext cx="9764544" cy="11884743"/>
          </a:xfrm>
        </p:spPr>
        <p:txBody>
          <a:bodyPr/>
          <a:lstStyle>
            <a:lvl1pPr marL="0" indent="0">
              <a:buNone/>
              <a:defRPr sz="4989"/>
            </a:lvl1pPr>
            <a:lvl2pPr marL="1425595" indent="0">
              <a:buNone/>
              <a:defRPr sz="4365"/>
            </a:lvl2pPr>
            <a:lvl3pPr marL="2851191" indent="0">
              <a:buNone/>
              <a:defRPr sz="3742"/>
            </a:lvl3pPr>
            <a:lvl4pPr marL="4276786" indent="0">
              <a:buNone/>
              <a:defRPr sz="3118"/>
            </a:lvl4pPr>
            <a:lvl5pPr marL="5702381" indent="0">
              <a:buNone/>
              <a:defRPr sz="3118"/>
            </a:lvl5pPr>
            <a:lvl6pPr marL="7127977" indent="0">
              <a:buNone/>
              <a:defRPr sz="3118"/>
            </a:lvl6pPr>
            <a:lvl7pPr marL="8553572" indent="0">
              <a:buNone/>
              <a:defRPr sz="3118"/>
            </a:lvl7pPr>
            <a:lvl8pPr marL="9979167" indent="0">
              <a:buNone/>
              <a:defRPr sz="3118"/>
            </a:lvl8pPr>
            <a:lvl9pPr marL="11404763" indent="0">
              <a:buNone/>
              <a:defRPr sz="3118"/>
            </a:lvl9pPr>
          </a:lstStyle>
          <a:p>
            <a:pPr lvl="0"/>
            <a:r>
              <a:rPr lang="en-US"/>
              <a:t>Click to edit Master text styles</a:t>
            </a:r>
          </a:p>
        </p:txBody>
      </p:sp>
      <p:sp>
        <p:nvSpPr>
          <p:cNvPr id="5" name="Date Placeholder 4"/>
          <p:cNvSpPr>
            <a:spLocks noGrp="1"/>
          </p:cNvSpPr>
          <p:nvPr>
            <p:ph type="dt" sz="half" idx="10"/>
          </p:nvPr>
        </p:nvSpPr>
        <p:spPr/>
        <p:txBody>
          <a:bodyPr/>
          <a:lstStyle/>
          <a:p>
            <a:fld id="{16188BDA-53C7-4FE5-AC90-6E7A94654711}" type="datetimeFigureOut">
              <a:rPr lang="en-GB" smtClean="0"/>
              <a:t>09/12/2021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C1C8E3-40BC-4DE3-B294-4ADD780D639E}" type="slidenum">
              <a:rPr lang="en-GB" smtClean="0"/>
              <a:t>‹#›</a:t>
            </a:fld>
            <a:endParaRPr lang="en-GB"/>
          </a:p>
        </p:txBody>
      </p:sp>
    </p:spTree>
    <p:extLst>
      <p:ext uri="{BB962C8B-B14F-4D97-AF65-F5344CB8AC3E}">
        <p14:creationId xmlns:p14="http://schemas.microsoft.com/office/powerpoint/2010/main" val="106421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8485"/>
            <a:ext cx="26112371" cy="41331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5692400"/>
            <a:ext cx="26112371" cy="13567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19819457"/>
            <a:ext cx="6811923" cy="1138480"/>
          </a:xfrm>
          <a:prstGeom prst="rect">
            <a:avLst/>
          </a:prstGeom>
        </p:spPr>
        <p:txBody>
          <a:bodyPr vert="horz" lIns="91440" tIns="45720" rIns="91440" bIns="45720" rtlCol="0" anchor="ctr"/>
          <a:lstStyle>
            <a:lvl1pPr algn="l">
              <a:defRPr sz="3742">
                <a:solidFill>
                  <a:schemeClr val="tx1">
                    <a:tint val="75000"/>
                  </a:schemeClr>
                </a:solidFill>
              </a:defRPr>
            </a:lvl1pPr>
          </a:lstStyle>
          <a:p>
            <a:fld id="{16188BDA-53C7-4FE5-AC90-6E7A94654711}" type="datetimeFigureOut">
              <a:rPr lang="en-GB" smtClean="0"/>
              <a:t>09/12/2021</a:t>
            </a:fld>
            <a:endParaRPr lang="en-GB"/>
          </a:p>
        </p:txBody>
      </p:sp>
      <p:sp>
        <p:nvSpPr>
          <p:cNvPr id="5" name="Footer Placeholder 4"/>
          <p:cNvSpPr>
            <a:spLocks noGrp="1"/>
          </p:cNvSpPr>
          <p:nvPr>
            <p:ph type="ftr" sz="quarter" idx="3"/>
          </p:nvPr>
        </p:nvSpPr>
        <p:spPr>
          <a:xfrm>
            <a:off x="10028665" y="19819457"/>
            <a:ext cx="10217884" cy="1138480"/>
          </a:xfrm>
          <a:prstGeom prst="rect">
            <a:avLst/>
          </a:prstGeom>
        </p:spPr>
        <p:txBody>
          <a:bodyPr vert="horz" lIns="91440" tIns="45720" rIns="91440" bIns="45720" rtlCol="0" anchor="ctr"/>
          <a:lstStyle>
            <a:lvl1pPr algn="ctr">
              <a:defRPr sz="374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81869" y="19819457"/>
            <a:ext cx="6811923" cy="1138480"/>
          </a:xfrm>
          <a:prstGeom prst="rect">
            <a:avLst/>
          </a:prstGeom>
        </p:spPr>
        <p:txBody>
          <a:bodyPr vert="horz" lIns="91440" tIns="45720" rIns="91440" bIns="45720" rtlCol="0" anchor="ctr"/>
          <a:lstStyle>
            <a:lvl1pPr algn="r">
              <a:defRPr sz="3742">
                <a:solidFill>
                  <a:schemeClr val="tx1">
                    <a:tint val="75000"/>
                  </a:schemeClr>
                </a:solidFill>
              </a:defRPr>
            </a:lvl1pPr>
          </a:lstStyle>
          <a:p>
            <a:fld id="{A1C1C8E3-40BC-4DE3-B294-4ADD780D639E}" type="slidenum">
              <a:rPr lang="en-GB" smtClean="0"/>
              <a:t>‹#›</a:t>
            </a:fld>
            <a:endParaRPr lang="en-GB"/>
          </a:p>
        </p:txBody>
      </p:sp>
    </p:spTree>
    <p:extLst>
      <p:ext uri="{BB962C8B-B14F-4D97-AF65-F5344CB8AC3E}">
        <p14:creationId xmlns:p14="http://schemas.microsoft.com/office/powerpoint/2010/main" val="4644954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51191" rtl="0" eaLnBrk="1" latinLnBrk="0" hangingPunct="1">
        <a:lnSpc>
          <a:spcPct val="90000"/>
        </a:lnSpc>
        <a:spcBef>
          <a:spcPct val="0"/>
        </a:spcBef>
        <a:buNone/>
        <a:defRPr sz="13720" kern="1200">
          <a:solidFill>
            <a:schemeClr val="tx1"/>
          </a:solidFill>
          <a:latin typeface="+mj-lt"/>
          <a:ea typeface="+mj-ea"/>
          <a:cs typeface="+mj-cs"/>
        </a:defRPr>
      </a:lvl1pPr>
    </p:titleStyle>
    <p:bodyStyle>
      <a:lvl1pPr marL="712798" indent="-712798" algn="l" defTabSz="2851191" rtl="0" eaLnBrk="1" latinLnBrk="0" hangingPunct="1">
        <a:lnSpc>
          <a:spcPct val="90000"/>
        </a:lnSpc>
        <a:spcBef>
          <a:spcPts val="3118"/>
        </a:spcBef>
        <a:buFont typeface="Arial" panose="020B0604020202020204" pitchFamily="34" charset="0"/>
        <a:buChar char="•"/>
        <a:defRPr sz="8731" kern="1200">
          <a:solidFill>
            <a:schemeClr val="tx1"/>
          </a:solidFill>
          <a:latin typeface="+mn-lt"/>
          <a:ea typeface="+mn-ea"/>
          <a:cs typeface="+mn-cs"/>
        </a:defRPr>
      </a:lvl1pPr>
      <a:lvl2pPr marL="2138393" indent="-712798" algn="l" defTabSz="2851191" rtl="0" eaLnBrk="1" latinLnBrk="0" hangingPunct="1">
        <a:lnSpc>
          <a:spcPct val="90000"/>
        </a:lnSpc>
        <a:spcBef>
          <a:spcPts val="1559"/>
        </a:spcBef>
        <a:buFont typeface="Arial" panose="020B0604020202020204" pitchFamily="34" charset="0"/>
        <a:buChar char="•"/>
        <a:defRPr sz="7483" kern="1200">
          <a:solidFill>
            <a:schemeClr val="tx1"/>
          </a:solidFill>
          <a:latin typeface="+mn-lt"/>
          <a:ea typeface="+mn-ea"/>
          <a:cs typeface="+mn-cs"/>
        </a:defRPr>
      </a:lvl2pPr>
      <a:lvl3pPr marL="3563988" indent="-712798" algn="l" defTabSz="2851191" rtl="0" eaLnBrk="1" latinLnBrk="0" hangingPunct="1">
        <a:lnSpc>
          <a:spcPct val="90000"/>
        </a:lnSpc>
        <a:spcBef>
          <a:spcPts val="1559"/>
        </a:spcBef>
        <a:buFont typeface="Arial" panose="020B0604020202020204" pitchFamily="34" charset="0"/>
        <a:buChar char="•"/>
        <a:defRPr sz="6236" kern="1200">
          <a:solidFill>
            <a:schemeClr val="tx1"/>
          </a:solidFill>
          <a:latin typeface="+mn-lt"/>
          <a:ea typeface="+mn-ea"/>
          <a:cs typeface="+mn-cs"/>
        </a:defRPr>
      </a:lvl3pPr>
      <a:lvl4pPr marL="498958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4pPr>
      <a:lvl5pPr marL="6415179"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5pPr>
      <a:lvl6pPr marL="7840774"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6pPr>
      <a:lvl7pPr marL="926637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7pPr>
      <a:lvl8pPr marL="10691965"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8pPr>
      <a:lvl9pPr marL="12117560" indent="-712798" algn="l" defTabSz="2851191" rtl="0" eaLnBrk="1" latinLnBrk="0" hangingPunct="1">
        <a:lnSpc>
          <a:spcPct val="90000"/>
        </a:lnSpc>
        <a:spcBef>
          <a:spcPts val="1559"/>
        </a:spcBef>
        <a:buFont typeface="Arial" panose="020B0604020202020204" pitchFamily="34" charset="0"/>
        <a:buChar char="•"/>
        <a:defRPr sz="5613" kern="1200">
          <a:solidFill>
            <a:schemeClr val="tx1"/>
          </a:solidFill>
          <a:latin typeface="+mn-lt"/>
          <a:ea typeface="+mn-ea"/>
          <a:cs typeface="+mn-cs"/>
        </a:defRPr>
      </a:lvl9pPr>
    </p:bodyStyle>
    <p:otherStyle>
      <a:defPPr>
        <a:defRPr lang="en-US"/>
      </a:defPPr>
      <a:lvl1pPr marL="0" algn="l" defTabSz="2851191" rtl="0" eaLnBrk="1" latinLnBrk="0" hangingPunct="1">
        <a:defRPr sz="5613" kern="1200">
          <a:solidFill>
            <a:schemeClr val="tx1"/>
          </a:solidFill>
          <a:latin typeface="+mn-lt"/>
          <a:ea typeface="+mn-ea"/>
          <a:cs typeface="+mn-cs"/>
        </a:defRPr>
      </a:lvl1pPr>
      <a:lvl2pPr marL="1425595" algn="l" defTabSz="2851191" rtl="0" eaLnBrk="1" latinLnBrk="0" hangingPunct="1">
        <a:defRPr sz="5613" kern="1200">
          <a:solidFill>
            <a:schemeClr val="tx1"/>
          </a:solidFill>
          <a:latin typeface="+mn-lt"/>
          <a:ea typeface="+mn-ea"/>
          <a:cs typeface="+mn-cs"/>
        </a:defRPr>
      </a:lvl2pPr>
      <a:lvl3pPr marL="2851191" algn="l" defTabSz="2851191" rtl="0" eaLnBrk="1" latinLnBrk="0" hangingPunct="1">
        <a:defRPr sz="5613" kern="1200">
          <a:solidFill>
            <a:schemeClr val="tx1"/>
          </a:solidFill>
          <a:latin typeface="+mn-lt"/>
          <a:ea typeface="+mn-ea"/>
          <a:cs typeface="+mn-cs"/>
        </a:defRPr>
      </a:lvl3pPr>
      <a:lvl4pPr marL="4276786" algn="l" defTabSz="2851191" rtl="0" eaLnBrk="1" latinLnBrk="0" hangingPunct="1">
        <a:defRPr sz="5613" kern="1200">
          <a:solidFill>
            <a:schemeClr val="tx1"/>
          </a:solidFill>
          <a:latin typeface="+mn-lt"/>
          <a:ea typeface="+mn-ea"/>
          <a:cs typeface="+mn-cs"/>
        </a:defRPr>
      </a:lvl4pPr>
      <a:lvl5pPr marL="5702381" algn="l" defTabSz="2851191" rtl="0" eaLnBrk="1" latinLnBrk="0" hangingPunct="1">
        <a:defRPr sz="5613" kern="1200">
          <a:solidFill>
            <a:schemeClr val="tx1"/>
          </a:solidFill>
          <a:latin typeface="+mn-lt"/>
          <a:ea typeface="+mn-ea"/>
          <a:cs typeface="+mn-cs"/>
        </a:defRPr>
      </a:lvl5pPr>
      <a:lvl6pPr marL="7127977" algn="l" defTabSz="2851191" rtl="0" eaLnBrk="1" latinLnBrk="0" hangingPunct="1">
        <a:defRPr sz="5613" kern="1200">
          <a:solidFill>
            <a:schemeClr val="tx1"/>
          </a:solidFill>
          <a:latin typeface="+mn-lt"/>
          <a:ea typeface="+mn-ea"/>
          <a:cs typeface="+mn-cs"/>
        </a:defRPr>
      </a:lvl6pPr>
      <a:lvl7pPr marL="8553572" algn="l" defTabSz="2851191" rtl="0" eaLnBrk="1" latinLnBrk="0" hangingPunct="1">
        <a:defRPr sz="5613" kern="1200">
          <a:solidFill>
            <a:schemeClr val="tx1"/>
          </a:solidFill>
          <a:latin typeface="+mn-lt"/>
          <a:ea typeface="+mn-ea"/>
          <a:cs typeface="+mn-cs"/>
        </a:defRPr>
      </a:lvl7pPr>
      <a:lvl8pPr marL="9979167" algn="l" defTabSz="2851191" rtl="0" eaLnBrk="1" latinLnBrk="0" hangingPunct="1">
        <a:defRPr sz="5613" kern="1200">
          <a:solidFill>
            <a:schemeClr val="tx1"/>
          </a:solidFill>
          <a:latin typeface="+mn-lt"/>
          <a:ea typeface="+mn-ea"/>
          <a:cs typeface="+mn-cs"/>
        </a:defRPr>
      </a:lvl8pPr>
      <a:lvl9pPr marL="11404763" algn="l" defTabSz="2851191" rtl="0" eaLnBrk="1" latinLnBrk="0" hangingPunct="1">
        <a:defRPr sz="56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B8FD9"/>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8F3FD1-7C1F-486C-A4C8-97D3EF872554}"/>
              </a:ext>
            </a:extLst>
          </p:cNvPr>
          <p:cNvSpPr txBox="1"/>
          <p:nvPr/>
        </p:nvSpPr>
        <p:spPr>
          <a:xfrm>
            <a:off x="0" y="206483"/>
            <a:ext cx="30275212" cy="1769715"/>
          </a:xfrm>
          <a:prstGeom prst="rect">
            <a:avLst/>
          </a:prstGeom>
          <a:solidFill>
            <a:srgbClr val="F0F1F2"/>
          </a:solidFill>
          <a:ln w="57150">
            <a:solidFill>
              <a:srgbClr val="194073"/>
            </a:solidFill>
          </a:ln>
        </p:spPr>
        <p:txBody>
          <a:bodyPr wrap="square" lIns="91440" tIns="45720" rIns="91440" bIns="45720" rtlCol="0" anchor="t">
            <a:spAutoFit/>
          </a:bodyPr>
          <a:lstStyle/>
          <a:p>
            <a:pPr algn="ctr"/>
            <a:r>
              <a:rPr lang="en-GB" sz="7200" dirty="0">
                <a:solidFill>
                  <a:srgbClr val="194073"/>
                </a:solidFill>
              </a:rPr>
              <a:t>Observation, assessment and planning within the EYFS</a:t>
            </a:r>
          </a:p>
          <a:p>
            <a:pPr algn="ctr"/>
            <a:r>
              <a:rPr lang="en-GB" sz="2800" dirty="0">
                <a:solidFill>
                  <a:srgbClr val="194073"/>
                </a:solidFill>
              </a:rPr>
              <a:t>Katherine Lyddon</a:t>
            </a:r>
          </a:p>
          <a:p>
            <a:pPr algn="ctr"/>
            <a:endParaRPr lang="en-GB" sz="900" dirty="0">
              <a:solidFill>
                <a:srgbClr val="194073"/>
              </a:solidFill>
            </a:endParaRPr>
          </a:p>
        </p:txBody>
      </p:sp>
      <p:sp>
        <p:nvSpPr>
          <p:cNvPr id="3" name="Rectangle: Rounded Corners 2">
            <a:extLst>
              <a:ext uri="{FF2B5EF4-FFF2-40B4-BE49-F238E27FC236}">
                <a16:creationId xmlns:a16="http://schemas.microsoft.com/office/drawing/2014/main" id="{4FD68731-EF11-472A-AAD6-AB73D6DFD861}"/>
              </a:ext>
            </a:extLst>
          </p:cNvPr>
          <p:cNvSpPr/>
          <p:nvPr/>
        </p:nvSpPr>
        <p:spPr>
          <a:xfrm>
            <a:off x="22246315" y="10721137"/>
            <a:ext cx="7724360" cy="7956284"/>
          </a:xfrm>
          <a:prstGeom prst="roundRect">
            <a:avLst>
              <a:gd name="adj" fmla="val 4394"/>
            </a:avLst>
          </a:prstGeom>
          <a:solidFill>
            <a:srgbClr val="F0F1F2"/>
          </a:solidFill>
          <a:ln w="57150">
            <a:solidFill>
              <a:srgbClr val="1940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133F42F-F6F6-4323-ADED-1306BC9395A0}"/>
              </a:ext>
            </a:extLst>
          </p:cNvPr>
          <p:cNvSpPr/>
          <p:nvPr/>
        </p:nvSpPr>
        <p:spPr>
          <a:xfrm>
            <a:off x="324860" y="3576243"/>
            <a:ext cx="11161740" cy="7688029"/>
          </a:xfrm>
          <a:prstGeom prst="roundRect">
            <a:avLst>
              <a:gd name="adj" fmla="val 6095"/>
            </a:avLst>
          </a:prstGeom>
          <a:solidFill>
            <a:srgbClr val="F0F1F2"/>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CAD587C5-309E-441F-8E27-6E25AE0EA193}"/>
              </a:ext>
            </a:extLst>
          </p:cNvPr>
          <p:cNvSpPr/>
          <p:nvPr/>
        </p:nvSpPr>
        <p:spPr>
          <a:xfrm>
            <a:off x="232565" y="18887294"/>
            <a:ext cx="29673423" cy="238793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ectangle: Rounded Corners 9">
            <a:extLst>
              <a:ext uri="{FF2B5EF4-FFF2-40B4-BE49-F238E27FC236}">
                <a16:creationId xmlns:a16="http://schemas.microsoft.com/office/drawing/2014/main" id="{D1403118-D4E3-4A44-949E-3A0C852A4044}"/>
              </a:ext>
            </a:extLst>
          </p:cNvPr>
          <p:cNvSpPr/>
          <p:nvPr/>
        </p:nvSpPr>
        <p:spPr>
          <a:xfrm>
            <a:off x="18524428" y="2005031"/>
            <a:ext cx="8313133" cy="8537325"/>
          </a:xfrm>
          <a:prstGeom prst="roundRect">
            <a:avLst>
              <a:gd name="adj" fmla="val 4394"/>
            </a:avLst>
          </a:prstGeom>
          <a:solidFill>
            <a:srgbClr val="F0F1F2"/>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697988A6-65CB-4AEA-AAD0-B1BBDE53FE63}"/>
              </a:ext>
            </a:extLst>
          </p:cNvPr>
          <p:cNvSpPr txBox="1"/>
          <p:nvPr/>
        </p:nvSpPr>
        <p:spPr>
          <a:xfrm>
            <a:off x="567985" y="3720525"/>
            <a:ext cx="10569564" cy="7648248"/>
          </a:xfrm>
          <a:prstGeom prst="rect">
            <a:avLst/>
          </a:prstGeom>
          <a:noFill/>
        </p:spPr>
        <p:txBody>
          <a:bodyPr wrap="square" lIns="91440" tIns="45720" rIns="91440" bIns="45720" rtlCol="0" anchor="t">
            <a:spAutoFit/>
          </a:bodyPr>
          <a:lstStyle/>
          <a:p>
            <a:pPr algn="ctr"/>
            <a:r>
              <a:rPr lang="en-GB" sz="2800" dirty="0">
                <a:solidFill>
                  <a:srgbClr val="194073"/>
                </a:solidFill>
                <a:ea typeface="+mn-lt"/>
                <a:cs typeface="+mn-lt"/>
              </a:rPr>
              <a:t>Observation</a:t>
            </a:r>
            <a:r>
              <a:rPr lang="en-US" sz="2800" dirty="0">
                <a:ea typeface="+mn-lt"/>
                <a:cs typeface="+mn-lt"/>
              </a:rPr>
              <a:t>  </a:t>
            </a:r>
          </a:p>
          <a:p>
            <a:pPr algn="ctr"/>
            <a:r>
              <a:rPr lang="en-GB" sz="2000" dirty="0">
                <a:solidFill>
                  <a:srgbClr val="194073"/>
                </a:solidFill>
                <a:ea typeface="+mn-lt"/>
                <a:cs typeface="+mn-lt"/>
              </a:rPr>
              <a:t>Look, listen and note. Describing</a:t>
            </a:r>
            <a:br>
              <a:rPr lang="en-GB" sz="2000" dirty="0">
                <a:solidFill>
                  <a:srgbClr val="194073"/>
                </a:solidFill>
                <a:ea typeface="+mn-lt"/>
                <a:cs typeface="+mn-lt"/>
              </a:rPr>
            </a:br>
            <a:endParaRPr lang="en-GB" sz="2400" dirty="0">
              <a:solidFill>
                <a:srgbClr val="194073"/>
              </a:solidFill>
              <a:ea typeface="+mn-lt"/>
              <a:cs typeface="+mn-lt"/>
            </a:endParaRPr>
          </a:p>
          <a:p>
            <a:pPr algn="just"/>
            <a:r>
              <a:rPr lang="en-GB" sz="2400" dirty="0">
                <a:solidFill>
                  <a:srgbClr val="194073"/>
                </a:solidFill>
                <a:ea typeface="+mn-lt"/>
                <a:cs typeface="+mn-lt"/>
              </a:rPr>
              <a:t>One of the most effective ways to assess is to observe (Bryce-Clegg, 2015). Observation is not passive activity; practitioners will watch and listen in an alert and informed way (Fawcett &amp; Watson, 2016) considering carefully not only what a child can do, but also what a child is intending to do, what they are influenced by, and any other thing they can draw on to build a deeper understanding of what the child is doing (Andrews, 2012). </a:t>
            </a:r>
          </a:p>
          <a:p>
            <a:pPr algn="just"/>
            <a:endParaRPr lang="en-GB" sz="2400" b="0" i="0" dirty="0">
              <a:solidFill>
                <a:srgbClr val="194073"/>
              </a:solidFill>
              <a:effectLst/>
            </a:endParaRPr>
          </a:p>
          <a:p>
            <a:pPr algn="just"/>
            <a:r>
              <a:rPr lang="en-GB" sz="2400" b="0" i="0" dirty="0">
                <a:solidFill>
                  <a:srgbClr val="194073"/>
                </a:solidFill>
                <a:effectLst/>
              </a:rPr>
              <a:t>Through observation pra</a:t>
            </a:r>
            <a:r>
              <a:rPr lang="en-GB" sz="2400" dirty="0">
                <a:solidFill>
                  <a:srgbClr val="194073"/>
                </a:solidFill>
              </a:rPr>
              <a:t>ctitioners are</a:t>
            </a:r>
            <a:r>
              <a:rPr lang="en-GB" sz="2400" b="0" i="0" dirty="0">
                <a:solidFill>
                  <a:srgbClr val="194073"/>
                </a:solidFill>
                <a:effectLst/>
              </a:rPr>
              <a:t> seeking to uncover insights into the child’s world whilst acknowledging that they are immigrants and therefore observation will always involve interpretation (</a:t>
            </a:r>
            <a:r>
              <a:rPr lang="en-GB" sz="2400" b="0" i="0" dirty="0" err="1">
                <a:solidFill>
                  <a:srgbClr val="194073"/>
                </a:solidFill>
                <a:effectLst/>
              </a:rPr>
              <a:t>Gripton</a:t>
            </a:r>
            <a:r>
              <a:rPr lang="en-GB" sz="2400" b="0" i="0" dirty="0">
                <a:solidFill>
                  <a:srgbClr val="194073"/>
                </a:solidFill>
                <a:effectLst/>
              </a:rPr>
              <a:t>, 2016 and </a:t>
            </a:r>
            <a:r>
              <a:rPr lang="en-GB" sz="2400" b="0" i="0" dirty="0">
                <a:solidFill>
                  <a:srgbClr val="194073"/>
                </a:solidFill>
                <a:effectLst/>
                <a:latin typeface="Calibri" panose="020F0502020204030204" pitchFamily="34" charset="0"/>
              </a:rPr>
              <a:t>Andrews, 2012).  </a:t>
            </a:r>
            <a:r>
              <a:rPr lang="en-GB" sz="2400" dirty="0">
                <a:solidFill>
                  <a:srgbClr val="194073"/>
                </a:solidFill>
                <a:ea typeface="+mn-lt"/>
                <a:cs typeface="+mn-lt"/>
              </a:rPr>
              <a:t>Practitioners should ‘respond to their own day-today observations about children’s progress and observations that parents and carers share’ (DfE, 2021, p18). Practitioners' ability to see ‘the whole child’, including knowing families and their context, enables better observation and therefore progress in learning (</a:t>
            </a:r>
            <a:r>
              <a:rPr lang="en-GB" sz="2400" dirty="0" err="1">
                <a:solidFill>
                  <a:srgbClr val="194073"/>
                </a:solidFill>
                <a:ea typeface="+mn-lt"/>
                <a:cs typeface="+mn-lt"/>
              </a:rPr>
              <a:t>Rudoe</a:t>
            </a:r>
            <a:r>
              <a:rPr lang="en-GB" sz="2400" dirty="0">
                <a:solidFill>
                  <a:srgbClr val="194073"/>
                </a:solidFill>
                <a:ea typeface="+mn-lt"/>
                <a:cs typeface="+mn-lt"/>
              </a:rPr>
              <a:t>, 2020).</a:t>
            </a:r>
          </a:p>
          <a:p>
            <a:endParaRPr lang="en-GB" sz="1100" dirty="0">
              <a:solidFill>
                <a:srgbClr val="194073"/>
              </a:solidFill>
              <a:ea typeface="+mn-lt"/>
              <a:cs typeface="+mn-lt"/>
            </a:endParaRPr>
          </a:p>
          <a:p>
            <a:r>
              <a:rPr lang="en-GB" sz="2400" dirty="0">
                <a:solidFill>
                  <a:srgbClr val="194073"/>
                </a:solidFill>
                <a:ea typeface="+mn-lt"/>
                <a:cs typeface="+mn-lt"/>
              </a:rPr>
              <a:t>Methods of observation can include, but not limited to, narrative, time sample, environmental tracking, and sociograms (Andrews, 2012).</a:t>
            </a:r>
          </a:p>
          <a:p>
            <a:endParaRPr lang="en-GB" sz="2400" dirty="0">
              <a:solidFill>
                <a:srgbClr val="194073"/>
              </a:solidFill>
              <a:ea typeface="+mn-lt"/>
              <a:cs typeface="+mn-lt"/>
            </a:endParaRPr>
          </a:p>
        </p:txBody>
      </p:sp>
      <p:sp>
        <p:nvSpPr>
          <p:cNvPr id="18" name="TextBox 17">
            <a:extLst>
              <a:ext uri="{FF2B5EF4-FFF2-40B4-BE49-F238E27FC236}">
                <a16:creationId xmlns:a16="http://schemas.microsoft.com/office/drawing/2014/main" id="{95330960-BE87-4E37-A654-C4D71B99C462}"/>
              </a:ext>
            </a:extLst>
          </p:cNvPr>
          <p:cNvSpPr txBox="1"/>
          <p:nvPr/>
        </p:nvSpPr>
        <p:spPr>
          <a:xfrm>
            <a:off x="18836643" y="2054184"/>
            <a:ext cx="7672192" cy="9359485"/>
          </a:xfrm>
          <a:prstGeom prst="rect">
            <a:avLst/>
          </a:prstGeom>
          <a:noFill/>
        </p:spPr>
        <p:txBody>
          <a:bodyPr wrap="square" lIns="91440" tIns="45720" rIns="91440" bIns="45720" rtlCol="0" anchor="t">
            <a:spAutoFit/>
          </a:bodyPr>
          <a:lstStyle/>
          <a:p>
            <a:pPr algn="ctr">
              <a:lnSpc>
                <a:spcPct val="90000"/>
              </a:lnSpc>
              <a:spcBef>
                <a:spcPct val="0"/>
              </a:spcBef>
              <a:spcAft>
                <a:spcPct val="35000"/>
              </a:spcAft>
            </a:pPr>
            <a:r>
              <a:rPr lang="en-GB" sz="2800" dirty="0">
                <a:solidFill>
                  <a:srgbClr val="731022"/>
                </a:solidFill>
                <a:ea typeface="+mn-lt"/>
                <a:cs typeface="+mn-lt"/>
              </a:rPr>
              <a:t>Formative  Assessment</a:t>
            </a:r>
            <a:br>
              <a:rPr lang="en-US" sz="3600" dirty="0">
                <a:solidFill>
                  <a:srgbClr val="731022"/>
                </a:solidFill>
                <a:ea typeface="+mn-lt"/>
                <a:cs typeface="+mn-lt"/>
              </a:rPr>
            </a:br>
            <a:r>
              <a:rPr lang="en-GB" sz="2000" dirty="0">
                <a:solidFill>
                  <a:srgbClr val="731022"/>
                </a:solidFill>
                <a:ea typeface="+mn-lt"/>
                <a:cs typeface="+mn-lt"/>
              </a:rPr>
              <a:t>Analysing observations and deciding what it tells us about the child</a:t>
            </a:r>
            <a:endParaRPr lang="en-GB" sz="2000" dirty="0">
              <a:solidFill>
                <a:srgbClr val="731022"/>
              </a:solidFill>
            </a:endParaRPr>
          </a:p>
          <a:p>
            <a:pPr fontAlgn="base"/>
            <a:endParaRPr lang="en-GB" sz="1200" b="0" i="0" dirty="0">
              <a:solidFill>
                <a:srgbClr val="731022"/>
              </a:solidFill>
              <a:effectLst/>
              <a:latin typeface="Calibri" panose="020F0502020204030204" pitchFamily="34" charset="0"/>
            </a:endParaRPr>
          </a:p>
          <a:p>
            <a:pPr algn="just" fontAlgn="base"/>
            <a:r>
              <a:rPr lang="en-GB" sz="2400" b="0" i="0" dirty="0">
                <a:solidFill>
                  <a:srgbClr val="731022"/>
                </a:solidFill>
                <a:effectLst/>
                <a:latin typeface="Calibri" panose="020F0502020204030204" pitchFamily="34" charset="0"/>
              </a:rPr>
              <a:t>Assessment is about noticing what children can do and what they know. It is not about lots of data and evidence</a:t>
            </a:r>
            <a:r>
              <a:rPr lang="en-GB" sz="2400" dirty="0">
                <a:solidFill>
                  <a:srgbClr val="731022"/>
                </a:solidFill>
              </a:rPr>
              <a:t> (DfE, 2021a). When children are at the heart of early years practice, practitioners assess in order to support all children in reaching their full potential (Johnston et al., 2018).  They do this by drawing on their knowledge of the child and their own expert professional judgement and are not required to prove this assessment through collection of physical evidence (DfE, 2021b). Not all exciting moments of learning are easy to link to EYFS assessment statements (Cowan &amp; </a:t>
            </a:r>
            <a:r>
              <a:rPr lang="en-GB" sz="2400" dirty="0" err="1">
                <a:solidFill>
                  <a:srgbClr val="731022"/>
                </a:solidFill>
              </a:rPr>
              <a:t>Flewitt</a:t>
            </a:r>
            <a:r>
              <a:rPr lang="en-GB" sz="2400" dirty="0">
                <a:solidFill>
                  <a:srgbClr val="731022"/>
                </a:solidFill>
              </a:rPr>
              <a:t>, 2020), but proficient practitioners will not exclude these observations from being valued, analysed and used to inform planning.</a:t>
            </a:r>
          </a:p>
          <a:p>
            <a:pPr algn="just" fontAlgn="base"/>
            <a:endParaRPr lang="en-GB" sz="2400" dirty="0">
              <a:solidFill>
                <a:srgbClr val="731022"/>
              </a:solidFill>
            </a:endParaRPr>
          </a:p>
          <a:p>
            <a:pPr algn="just"/>
            <a:r>
              <a:rPr lang="en-GB" sz="2400" b="1" dirty="0">
                <a:solidFill>
                  <a:srgbClr val="731022"/>
                </a:solidFill>
              </a:rPr>
              <a:t>Play</a:t>
            </a:r>
            <a:r>
              <a:rPr lang="en-GB" sz="2400" dirty="0">
                <a:solidFill>
                  <a:srgbClr val="731022"/>
                </a:solidFill>
              </a:rPr>
              <a:t> is a particularly useful domain for observing and assessing children’s development.  It is a place where children not only feel safe to be themselves but also, are more likely as a result of this self-directed environment, to exhibit skills that best reflect (or even exceed) their abilities  (Howard, 2017, p 32).</a:t>
            </a:r>
          </a:p>
          <a:p>
            <a:endParaRPr lang="en-GB" sz="2400" dirty="0">
              <a:solidFill>
                <a:srgbClr val="731022"/>
              </a:solidFill>
            </a:endParaRPr>
          </a:p>
          <a:p>
            <a:r>
              <a:rPr lang="en-GB" sz="3600" b="0" i="0" u="none" strike="noStrike" dirty="0">
                <a:solidFill>
                  <a:srgbClr val="073E87"/>
                </a:solidFill>
                <a:effectLst/>
                <a:latin typeface="Candara"/>
              </a:rPr>
              <a:t> </a:t>
            </a:r>
            <a:endParaRPr lang="en-GB" sz="3600" dirty="0">
              <a:solidFill>
                <a:srgbClr val="731022"/>
              </a:solidFill>
              <a:latin typeface="Candara"/>
            </a:endParaRPr>
          </a:p>
        </p:txBody>
      </p:sp>
      <p:sp>
        <p:nvSpPr>
          <p:cNvPr id="19" name="Rectangle: Rounded Corners 18">
            <a:extLst>
              <a:ext uri="{FF2B5EF4-FFF2-40B4-BE49-F238E27FC236}">
                <a16:creationId xmlns:a16="http://schemas.microsoft.com/office/drawing/2014/main" id="{34D95717-7636-4F66-9CBE-F9F08361004B}"/>
              </a:ext>
            </a:extLst>
          </p:cNvPr>
          <p:cNvSpPr/>
          <p:nvPr/>
        </p:nvSpPr>
        <p:spPr>
          <a:xfrm>
            <a:off x="241300" y="14117285"/>
            <a:ext cx="18156128" cy="4418381"/>
          </a:xfrm>
          <a:prstGeom prst="roundRect">
            <a:avLst>
              <a:gd name="adj" fmla="val 9241"/>
            </a:avLst>
          </a:prstGeom>
          <a:solidFill>
            <a:srgbClr val="F0F1F2"/>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1">
            <a:extLst>
              <a:ext uri="{FF2B5EF4-FFF2-40B4-BE49-F238E27FC236}">
                <a16:creationId xmlns:a16="http://schemas.microsoft.com/office/drawing/2014/main" id="{DE0EEB3D-66FD-4F53-B002-659EFF6C416B}"/>
              </a:ext>
            </a:extLst>
          </p:cNvPr>
          <p:cNvSpPr txBox="1"/>
          <p:nvPr/>
        </p:nvSpPr>
        <p:spPr>
          <a:xfrm>
            <a:off x="567985" y="19035754"/>
            <a:ext cx="1337960" cy="369332"/>
          </a:xfrm>
          <a:prstGeom prst="rect">
            <a:avLst/>
          </a:prstGeom>
          <a:noFill/>
        </p:spPr>
        <p:txBody>
          <a:bodyPr wrap="square" rtlCol="0">
            <a:spAutoFit/>
          </a:bodyPr>
          <a:lstStyle/>
          <a:p>
            <a:pPr algn="ctr"/>
            <a:r>
              <a:rPr lang="en-GB" dirty="0">
                <a:solidFill>
                  <a:srgbClr val="731022"/>
                </a:solidFill>
              </a:rPr>
              <a:t>References</a:t>
            </a:r>
          </a:p>
        </p:txBody>
      </p:sp>
      <p:sp>
        <p:nvSpPr>
          <p:cNvPr id="31" name="Freeform: Shape 30">
            <a:extLst>
              <a:ext uri="{FF2B5EF4-FFF2-40B4-BE49-F238E27FC236}">
                <a16:creationId xmlns:a16="http://schemas.microsoft.com/office/drawing/2014/main" id="{857D445C-ECBA-4A54-8130-A553692B5B77}"/>
              </a:ext>
            </a:extLst>
          </p:cNvPr>
          <p:cNvSpPr/>
          <p:nvPr/>
        </p:nvSpPr>
        <p:spPr>
          <a:xfrm>
            <a:off x="516240" y="13815238"/>
            <a:ext cx="17697505" cy="3521060"/>
          </a:xfrm>
          <a:custGeom>
            <a:avLst/>
            <a:gdLst>
              <a:gd name="connsiteX0" fmla="*/ 0 w 2289723"/>
              <a:gd name="connsiteY0" fmla="*/ 0 h 2289723"/>
              <a:gd name="connsiteX1" fmla="*/ 2289723 w 2289723"/>
              <a:gd name="connsiteY1" fmla="*/ 0 h 2289723"/>
              <a:gd name="connsiteX2" fmla="*/ 2289723 w 2289723"/>
              <a:gd name="connsiteY2" fmla="*/ 2289723 h 2289723"/>
              <a:gd name="connsiteX3" fmla="*/ 0 w 2289723"/>
              <a:gd name="connsiteY3" fmla="*/ 2289723 h 2289723"/>
              <a:gd name="connsiteX4" fmla="*/ 0 w 2289723"/>
              <a:gd name="connsiteY4" fmla="*/ 0 h 2289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9723" h="2289723">
                <a:moveTo>
                  <a:pt x="0" y="0"/>
                </a:moveTo>
                <a:lnTo>
                  <a:pt x="2289723" y="0"/>
                </a:lnTo>
                <a:lnTo>
                  <a:pt x="2289723" y="2289723"/>
                </a:lnTo>
                <a:lnTo>
                  <a:pt x="0" y="228972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800" tIns="50800" rIns="50800" bIns="50800" numCol="1" spcCol="1270" anchor="t" anchorCtr="0">
            <a:noAutofit/>
          </a:bodyPr>
          <a:lstStyle/>
          <a:p>
            <a:pPr algn="ctr" defTabSz="1778000">
              <a:lnSpc>
                <a:spcPct val="90000"/>
              </a:lnSpc>
              <a:spcBef>
                <a:spcPct val="0"/>
              </a:spcBef>
              <a:spcAft>
                <a:spcPct val="35000"/>
              </a:spcAft>
            </a:pPr>
            <a:r>
              <a:rPr lang="en-GB" sz="2800" dirty="0">
                <a:solidFill>
                  <a:srgbClr val="731022"/>
                </a:solidFill>
                <a:cs typeface="Calibri"/>
              </a:rPr>
              <a:t>Planning</a:t>
            </a:r>
            <a:r>
              <a:rPr lang="en-US" sz="6600" dirty="0">
                <a:solidFill>
                  <a:srgbClr val="731022"/>
                </a:solidFill>
                <a:cs typeface="Calibri"/>
              </a:rPr>
              <a:t> </a:t>
            </a:r>
            <a:br>
              <a:rPr lang="en-US" sz="6600" dirty="0">
                <a:solidFill>
                  <a:srgbClr val="731022"/>
                </a:solidFill>
                <a:cs typeface="Calibri"/>
              </a:rPr>
            </a:br>
            <a:r>
              <a:rPr lang="en-GB" sz="2000" dirty="0">
                <a:solidFill>
                  <a:srgbClr val="731022"/>
                </a:solidFill>
                <a:cs typeface="Calibri"/>
              </a:rPr>
              <a:t>What next?  Experiences, opportunities, learning environment, resources, routines, partitioner's role</a:t>
            </a:r>
            <a:r>
              <a:rPr lang="en-GB" sz="2000" dirty="0">
                <a:solidFill>
                  <a:srgbClr val="194073"/>
                </a:solidFill>
                <a:cs typeface="Calibri"/>
              </a:rPr>
              <a:t>.</a:t>
            </a:r>
          </a:p>
          <a:p>
            <a:pPr algn="just" defTabSz="1778000">
              <a:lnSpc>
                <a:spcPct val="90000"/>
              </a:lnSpc>
              <a:spcBef>
                <a:spcPct val="0"/>
              </a:spcBef>
              <a:spcAft>
                <a:spcPct val="35000"/>
              </a:spcAft>
            </a:pPr>
            <a:r>
              <a:rPr lang="en-GB" sz="2400" b="0" i="0" dirty="0">
                <a:solidFill>
                  <a:srgbClr val="731022"/>
                </a:solidFill>
                <a:effectLst/>
                <a:latin typeface="Calibri" panose="020F0502020204030204" pitchFamily="34" charset="0"/>
              </a:rPr>
              <a:t>Through planning informed by observation-based assessment, practitioners can nurture children’s involvement and plan provision to include possibilities that reflect how they have shown interest and what they might find interesting but have not yet encountered (</a:t>
            </a:r>
            <a:r>
              <a:rPr lang="en-GB" sz="2400" b="0" i="0" dirty="0" err="1">
                <a:solidFill>
                  <a:srgbClr val="731022"/>
                </a:solidFill>
                <a:effectLst/>
                <a:latin typeface="Calibri" panose="020F0502020204030204" pitchFamily="34" charset="0"/>
              </a:rPr>
              <a:t>Gripton</a:t>
            </a:r>
            <a:r>
              <a:rPr lang="en-GB" sz="2400" b="0" i="0" dirty="0">
                <a:solidFill>
                  <a:srgbClr val="731022"/>
                </a:solidFill>
                <a:effectLst/>
                <a:latin typeface="Calibri" panose="020F0502020204030204" pitchFamily="34" charset="0"/>
              </a:rPr>
              <a:t>, 2016).</a:t>
            </a:r>
            <a:r>
              <a:rPr lang="en-GB" sz="1800" b="0" i="0" dirty="0">
                <a:solidFill>
                  <a:srgbClr val="731022"/>
                </a:solidFill>
                <a:effectLst/>
                <a:latin typeface="Calibri" panose="020F0502020204030204" pitchFamily="34" charset="0"/>
              </a:rPr>
              <a:t> </a:t>
            </a:r>
            <a:r>
              <a:rPr lang="en-GB" sz="2400" dirty="0">
                <a:solidFill>
                  <a:srgbClr val="731022"/>
                </a:solidFill>
              </a:rPr>
              <a:t>  Planning can </a:t>
            </a:r>
            <a:r>
              <a:rPr lang="en-GB" sz="2400" b="0" i="0" dirty="0">
                <a:solidFill>
                  <a:srgbClr val="731022"/>
                </a:solidFill>
                <a:effectLst/>
                <a:latin typeface="Calibri" panose="020F0502020204030204" pitchFamily="34" charset="0"/>
              </a:rPr>
              <a:t>be ‘in the moment’ (Ephgrave, 2018), as well as for sessions, weeks or longer time periods.  A well planned, appropriate curriculum which builds on the children’s previous experiences will develop their learning  (Johnston et al., 2018).  However, whilst planning informs and guides interventions with children, it should always remain flexible </a:t>
            </a:r>
            <a:r>
              <a:rPr lang="en-GB" sz="2400" dirty="0">
                <a:solidFill>
                  <a:srgbClr val="731022"/>
                </a:solidFill>
                <a:ea typeface="+mn-lt"/>
                <a:cs typeface="+mn-lt"/>
              </a:rPr>
              <a:t>enough to follow children’s lead and ideas (Lemay et al., 2021). This is because </a:t>
            </a:r>
            <a:r>
              <a:rPr lang="en-GB" sz="2400" dirty="0">
                <a:solidFill>
                  <a:srgbClr val="731022"/>
                </a:solidFill>
                <a:latin typeface="Calibri" panose="020F0502020204030204" pitchFamily="34" charset="0"/>
                <a:ea typeface="+mn-lt"/>
                <a:cs typeface="+mn-lt"/>
              </a:rPr>
              <a:t>w</a:t>
            </a:r>
            <a:r>
              <a:rPr lang="en-GB" sz="2400" i="0" dirty="0">
                <a:solidFill>
                  <a:srgbClr val="731022"/>
                </a:solidFill>
                <a:effectLst/>
                <a:latin typeface="Calibri" panose="020F0502020204030204" pitchFamily="34" charset="0"/>
              </a:rPr>
              <a:t>hen children are deeply involved in what they are doing, it gives a truer picture of what they can do and say enabling their learning to be ‘noted, consolidated and extended by a practitioner’ (</a:t>
            </a:r>
            <a:r>
              <a:rPr lang="en-GB" sz="2400" b="0" i="0" dirty="0">
                <a:solidFill>
                  <a:srgbClr val="731022"/>
                </a:solidFill>
                <a:effectLst/>
                <a:latin typeface="Calibri" panose="020F0502020204030204" pitchFamily="34" charset="0"/>
              </a:rPr>
              <a:t>Smidt, 2015, p33).  In this way, planning leads to useful observation and the OAP cycles starts again.  It is important that practitioners do not take the EYFS (especially the early learning goals) and use it to plan a curriculum.  If they do, it is less likely they are responding to children’s changing needs and interests (</a:t>
            </a:r>
            <a:r>
              <a:rPr lang="en-GB" sz="2400" dirty="0">
                <a:solidFill>
                  <a:srgbClr val="731022"/>
                </a:solidFill>
                <a:latin typeface="Calibri" panose="020F0502020204030204" pitchFamily="34" charset="0"/>
              </a:rPr>
              <a:t>Giardiello et al., 2013) and therefore stunt development rather than help it to flourish. </a:t>
            </a:r>
            <a:endParaRPr lang="en-GB" sz="2400" dirty="0"/>
          </a:p>
          <a:p>
            <a:pPr algn="ctr" defTabSz="1778000">
              <a:lnSpc>
                <a:spcPct val="90000"/>
              </a:lnSpc>
              <a:spcBef>
                <a:spcPct val="0"/>
              </a:spcBef>
              <a:spcAft>
                <a:spcPct val="35000"/>
              </a:spcAft>
            </a:pPr>
            <a:endParaRPr lang="en-GB" sz="2400" dirty="0">
              <a:solidFill>
                <a:srgbClr val="194073"/>
              </a:solidFill>
              <a:cs typeface="Calibri"/>
            </a:endParaRPr>
          </a:p>
          <a:p>
            <a:pPr algn="ctr" defTabSz="1778000">
              <a:lnSpc>
                <a:spcPct val="90000"/>
              </a:lnSpc>
              <a:spcBef>
                <a:spcPct val="0"/>
              </a:spcBef>
              <a:spcAft>
                <a:spcPct val="35000"/>
              </a:spcAft>
            </a:pPr>
            <a:endParaRPr lang="en-GB" sz="2000" dirty="0">
              <a:cs typeface="Calibri" panose="020F0502020204030204"/>
            </a:endParaRPr>
          </a:p>
        </p:txBody>
      </p:sp>
      <p:pic>
        <p:nvPicPr>
          <p:cNvPr id="16" name="Picture 15" descr="A young child painting&#10;&#10;Description automatically generated with low confidence">
            <a:extLst>
              <a:ext uri="{FF2B5EF4-FFF2-40B4-BE49-F238E27FC236}">
                <a16:creationId xmlns:a16="http://schemas.microsoft.com/office/drawing/2014/main" id="{15F9464D-FF69-49EB-9CD4-92C7F490F4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0635" y="6031823"/>
            <a:ext cx="7672192" cy="862082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26" name="Graphic 4" descr="Chevron arrows with solid fill">
            <a:extLst>
              <a:ext uri="{FF2B5EF4-FFF2-40B4-BE49-F238E27FC236}">
                <a16:creationId xmlns:a16="http://schemas.microsoft.com/office/drawing/2014/main" id="{B5F09FA5-4531-4756-ADE7-1A6C0D31768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7620000">
            <a:off x="17273085" y="11180496"/>
            <a:ext cx="4635853" cy="2968722"/>
          </a:xfrm>
          <a:prstGeom prst="rect">
            <a:avLst/>
          </a:prstGeom>
        </p:spPr>
      </p:pic>
      <p:sp>
        <p:nvSpPr>
          <p:cNvPr id="5" name="TextBox 4">
            <a:extLst>
              <a:ext uri="{FF2B5EF4-FFF2-40B4-BE49-F238E27FC236}">
                <a16:creationId xmlns:a16="http://schemas.microsoft.com/office/drawing/2014/main" id="{844AE380-2EC0-4B03-9D59-ADD9491C41B5}"/>
              </a:ext>
            </a:extLst>
          </p:cNvPr>
          <p:cNvSpPr txBox="1"/>
          <p:nvPr/>
        </p:nvSpPr>
        <p:spPr>
          <a:xfrm>
            <a:off x="22549823" y="10767376"/>
            <a:ext cx="7356166" cy="8125301"/>
          </a:xfrm>
          <a:prstGeom prst="rect">
            <a:avLst/>
          </a:prstGeom>
          <a:noFill/>
        </p:spPr>
        <p:txBody>
          <a:bodyPr wrap="square" rtlCol="0">
            <a:spAutoFit/>
          </a:bodyPr>
          <a:lstStyle/>
          <a:p>
            <a:pPr algn="ctr"/>
            <a:r>
              <a:rPr lang="en-GB" sz="2800" b="1" dirty="0">
                <a:solidFill>
                  <a:srgbClr val="194073"/>
                </a:solidFill>
              </a:rPr>
              <a:t>EYFS Statutory Summative Assessments</a:t>
            </a:r>
            <a:r>
              <a:rPr lang="en-GB" sz="2800" dirty="0">
                <a:solidFill>
                  <a:srgbClr val="194073"/>
                </a:solidFill>
              </a:rPr>
              <a:t> </a:t>
            </a:r>
            <a:br>
              <a:rPr lang="en-GB" sz="2400" dirty="0">
                <a:solidFill>
                  <a:srgbClr val="194073"/>
                </a:solidFill>
              </a:rPr>
            </a:br>
            <a:endParaRPr lang="en-GB" dirty="0">
              <a:solidFill>
                <a:srgbClr val="194073"/>
              </a:solidFill>
            </a:endParaRPr>
          </a:p>
          <a:p>
            <a:pPr algn="just"/>
            <a:r>
              <a:rPr lang="en-GB" sz="2400" b="1" dirty="0">
                <a:solidFill>
                  <a:srgbClr val="194073"/>
                </a:solidFill>
              </a:rPr>
              <a:t>Progress Check at age two </a:t>
            </a:r>
            <a:r>
              <a:rPr lang="en-GB" sz="2400" dirty="0">
                <a:solidFill>
                  <a:srgbClr val="194073"/>
                </a:solidFill>
              </a:rPr>
              <a:t>– the summary done by the practitioner must highlight the  child’s strengths; areas which some additional support might be needed; and any areas which may show a developmental delay.  It must describe the strategies the provider intends to adopt to address any concerns. </a:t>
            </a:r>
          </a:p>
          <a:p>
            <a:pPr algn="just"/>
            <a:endParaRPr lang="en-GB" sz="2400" dirty="0">
              <a:solidFill>
                <a:srgbClr val="194073"/>
              </a:solidFill>
              <a:latin typeface="Calibri" panose="020F0502020204030204" pitchFamily="34" charset="0"/>
            </a:endParaRPr>
          </a:p>
          <a:p>
            <a:pPr algn="just"/>
            <a:r>
              <a:rPr lang="en-GB" sz="2400" b="1" dirty="0">
                <a:solidFill>
                  <a:srgbClr val="194073"/>
                </a:solidFill>
                <a:latin typeface="Calibri" panose="020F0502020204030204" pitchFamily="34" charset="0"/>
              </a:rPr>
              <a:t>Reception Baseline Assessment </a:t>
            </a:r>
            <a:r>
              <a:rPr lang="en-GB" sz="2400" dirty="0">
                <a:solidFill>
                  <a:srgbClr val="194073"/>
                </a:solidFill>
                <a:latin typeface="Calibri" panose="020F0502020204030204" pitchFamily="34" charset="0"/>
              </a:rPr>
              <a:t>– a short assessment, taken in the first six weeks in which a child starts reception with mathematic </a:t>
            </a:r>
            <a:r>
              <a:rPr lang="en-GB" sz="2400" dirty="0">
                <a:solidFill>
                  <a:srgbClr val="194073"/>
                </a:solidFill>
              </a:rPr>
              <a:t>early literacy, communication and language tasks.</a:t>
            </a:r>
            <a:endParaRPr lang="en-GB" sz="2400" dirty="0">
              <a:solidFill>
                <a:srgbClr val="194073"/>
              </a:solidFill>
              <a:latin typeface="Calibri" panose="020F0502020204030204" pitchFamily="34" charset="0"/>
            </a:endParaRPr>
          </a:p>
          <a:p>
            <a:pPr algn="just"/>
            <a:endParaRPr lang="en-GB" sz="2400" dirty="0">
              <a:solidFill>
                <a:srgbClr val="194073"/>
              </a:solidFill>
              <a:latin typeface="Calibri" panose="020F0502020204030204" pitchFamily="34" charset="0"/>
            </a:endParaRPr>
          </a:p>
          <a:p>
            <a:pPr algn="just"/>
            <a:r>
              <a:rPr lang="en-GB" sz="2400" b="1" dirty="0">
                <a:solidFill>
                  <a:srgbClr val="194073"/>
                </a:solidFill>
              </a:rPr>
              <a:t>EYFS profile </a:t>
            </a:r>
            <a:r>
              <a:rPr lang="en-GB" sz="2400" dirty="0">
                <a:solidFill>
                  <a:srgbClr val="194073"/>
                </a:solidFill>
              </a:rPr>
              <a:t>- summarises and describes children’s attainment in the final term in which the child reaches age five. In relation to the 17 early learning goal descriptors, the profile must reflect the practitioners’ own knowledge and professional judgement of a child to inform discussions with parents and carers.</a:t>
            </a:r>
          </a:p>
          <a:p>
            <a:pPr algn="r"/>
            <a:r>
              <a:rPr lang="en-GB" sz="2400" dirty="0">
                <a:solidFill>
                  <a:srgbClr val="194073"/>
                </a:solidFill>
              </a:rPr>
              <a:t>(DfE, 2021b)</a:t>
            </a:r>
          </a:p>
          <a:p>
            <a:pPr algn="r"/>
            <a:endParaRPr lang="en-GB" sz="2400" dirty="0">
              <a:solidFill>
                <a:srgbClr val="194073"/>
              </a:solidFill>
            </a:endParaRPr>
          </a:p>
        </p:txBody>
      </p:sp>
      <p:pic>
        <p:nvPicPr>
          <p:cNvPr id="8" name="Graphic 7" descr="Magnifying glass with solid fill">
            <a:extLst>
              <a:ext uri="{FF2B5EF4-FFF2-40B4-BE49-F238E27FC236}">
                <a16:creationId xmlns:a16="http://schemas.microsoft.com/office/drawing/2014/main" id="{5FB3D29F-2021-41E3-AD03-B34B022BB0D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379108">
            <a:off x="17826444" y="13509772"/>
            <a:ext cx="5807982" cy="5807982"/>
          </a:xfrm>
          <a:prstGeom prst="rect">
            <a:avLst/>
          </a:prstGeom>
        </p:spPr>
      </p:pic>
      <p:sp>
        <p:nvSpPr>
          <p:cNvPr id="11" name="TextBox 10">
            <a:extLst>
              <a:ext uri="{FF2B5EF4-FFF2-40B4-BE49-F238E27FC236}">
                <a16:creationId xmlns:a16="http://schemas.microsoft.com/office/drawing/2014/main" id="{D257A2C5-83E4-4F95-B0DF-78A5670E21DA}"/>
              </a:ext>
            </a:extLst>
          </p:cNvPr>
          <p:cNvSpPr txBox="1"/>
          <p:nvPr/>
        </p:nvSpPr>
        <p:spPr>
          <a:xfrm>
            <a:off x="18875869" y="14909964"/>
            <a:ext cx="2804548" cy="1938992"/>
          </a:xfrm>
          <a:prstGeom prst="rect">
            <a:avLst/>
          </a:prstGeom>
          <a:noFill/>
        </p:spPr>
        <p:txBody>
          <a:bodyPr wrap="square" rtlCol="0">
            <a:spAutoFit/>
          </a:bodyPr>
          <a:lstStyle/>
          <a:p>
            <a:pPr algn="ctr"/>
            <a:r>
              <a:rPr lang="en-GB" sz="2400" dirty="0">
                <a:solidFill>
                  <a:srgbClr val="194073"/>
                </a:solidFill>
              </a:rPr>
              <a:t>Reliable summative assessment grows out of formative assessment </a:t>
            </a:r>
            <a:br>
              <a:rPr lang="en-GB" sz="2400" dirty="0">
                <a:solidFill>
                  <a:srgbClr val="194073"/>
                </a:solidFill>
              </a:rPr>
            </a:br>
            <a:r>
              <a:rPr lang="en-GB" sz="2400" dirty="0">
                <a:solidFill>
                  <a:srgbClr val="194073"/>
                </a:solidFill>
              </a:rPr>
              <a:t>(EYC, 2021, p41) </a:t>
            </a:r>
          </a:p>
        </p:txBody>
      </p:sp>
      <p:sp>
        <p:nvSpPr>
          <p:cNvPr id="21" name="Rectangle: Rounded Corners 20">
            <a:extLst>
              <a:ext uri="{FF2B5EF4-FFF2-40B4-BE49-F238E27FC236}">
                <a16:creationId xmlns:a16="http://schemas.microsoft.com/office/drawing/2014/main" id="{3AD7F3D8-05A5-49B8-9507-BD424F34DEFB}"/>
              </a:ext>
            </a:extLst>
          </p:cNvPr>
          <p:cNvSpPr/>
          <p:nvPr/>
        </p:nvSpPr>
        <p:spPr>
          <a:xfrm>
            <a:off x="324860" y="2125411"/>
            <a:ext cx="17571254" cy="1300723"/>
          </a:xfrm>
          <a:prstGeom prst="roundRect">
            <a:avLst/>
          </a:prstGeom>
          <a:solidFill>
            <a:srgbClr val="731022"/>
          </a:solidFill>
          <a:ln>
            <a:solidFill>
              <a:srgbClr val="F0F1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4" name="Graphic 23" descr="Magnifying glass with solid fill">
            <a:extLst>
              <a:ext uri="{FF2B5EF4-FFF2-40B4-BE49-F238E27FC236}">
                <a16:creationId xmlns:a16="http://schemas.microsoft.com/office/drawing/2014/main" id="{F5C6956D-9DB2-4CAB-B049-1F860279682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3889210">
            <a:off x="24873544" y="4068019"/>
            <a:ext cx="6331570" cy="5619844"/>
          </a:xfrm>
          <a:prstGeom prst="rect">
            <a:avLst/>
          </a:prstGeom>
        </p:spPr>
      </p:pic>
      <p:sp>
        <p:nvSpPr>
          <p:cNvPr id="25" name="TextBox 24">
            <a:extLst>
              <a:ext uri="{FF2B5EF4-FFF2-40B4-BE49-F238E27FC236}">
                <a16:creationId xmlns:a16="http://schemas.microsoft.com/office/drawing/2014/main" id="{D467ACC9-E527-4B70-AE94-B9F6A4086096}"/>
              </a:ext>
            </a:extLst>
          </p:cNvPr>
          <p:cNvSpPr txBox="1"/>
          <p:nvPr/>
        </p:nvSpPr>
        <p:spPr>
          <a:xfrm>
            <a:off x="26854728" y="5102631"/>
            <a:ext cx="2852500" cy="2308324"/>
          </a:xfrm>
          <a:prstGeom prst="rect">
            <a:avLst/>
          </a:prstGeom>
          <a:noFill/>
        </p:spPr>
        <p:txBody>
          <a:bodyPr wrap="square" rtlCol="0">
            <a:spAutoFit/>
          </a:bodyPr>
          <a:lstStyle/>
          <a:p>
            <a:pPr algn="ctr"/>
            <a:r>
              <a:rPr lang="en-GB" sz="2400" dirty="0">
                <a:solidFill>
                  <a:srgbClr val="194073"/>
                </a:solidFill>
              </a:rPr>
              <a:t>Assessment should not take practitioners away from the children for long periods of time</a:t>
            </a:r>
          </a:p>
          <a:p>
            <a:pPr algn="ctr"/>
            <a:r>
              <a:rPr lang="en-GB" sz="2000" dirty="0">
                <a:solidFill>
                  <a:srgbClr val="194073"/>
                </a:solidFill>
              </a:rPr>
              <a:t>(DfE, 2021a, p10)</a:t>
            </a:r>
          </a:p>
        </p:txBody>
      </p:sp>
      <p:sp>
        <p:nvSpPr>
          <p:cNvPr id="29" name="TextBox 28">
            <a:extLst>
              <a:ext uri="{FF2B5EF4-FFF2-40B4-BE49-F238E27FC236}">
                <a16:creationId xmlns:a16="http://schemas.microsoft.com/office/drawing/2014/main" id="{4A9F7E58-A99C-4FCB-BBEF-2E340BD81C20}"/>
              </a:ext>
            </a:extLst>
          </p:cNvPr>
          <p:cNvSpPr txBox="1"/>
          <p:nvPr/>
        </p:nvSpPr>
        <p:spPr>
          <a:xfrm>
            <a:off x="2924916" y="11744790"/>
            <a:ext cx="2804548" cy="2308324"/>
          </a:xfrm>
          <a:prstGeom prst="rect">
            <a:avLst/>
          </a:prstGeom>
          <a:noFill/>
        </p:spPr>
        <p:txBody>
          <a:bodyPr wrap="square" rtlCol="0">
            <a:spAutoFit/>
          </a:bodyPr>
          <a:lstStyle/>
          <a:p>
            <a:pPr algn="ctr"/>
            <a:r>
              <a:rPr lang="en-GB" sz="2400" dirty="0">
                <a:solidFill>
                  <a:srgbClr val="194073"/>
                </a:solidFill>
              </a:rPr>
              <a:t>Observation on its own is of no use if it doesn't make you respond. </a:t>
            </a:r>
            <a:br>
              <a:rPr lang="en-GB" sz="2400" dirty="0">
                <a:solidFill>
                  <a:srgbClr val="194073"/>
                </a:solidFill>
              </a:rPr>
            </a:br>
            <a:r>
              <a:rPr lang="en-GB" sz="2400" dirty="0">
                <a:solidFill>
                  <a:srgbClr val="194073"/>
                </a:solidFill>
              </a:rPr>
              <a:t>(Bryce-Clegg, </a:t>
            </a:r>
            <a:br>
              <a:rPr lang="en-GB" sz="2400" dirty="0">
                <a:solidFill>
                  <a:srgbClr val="194073"/>
                </a:solidFill>
              </a:rPr>
            </a:br>
            <a:r>
              <a:rPr lang="en-GB" sz="2400" dirty="0">
                <a:solidFill>
                  <a:srgbClr val="194073"/>
                </a:solidFill>
              </a:rPr>
              <a:t>2015, p18)</a:t>
            </a:r>
          </a:p>
        </p:txBody>
      </p:sp>
      <p:pic>
        <p:nvPicPr>
          <p:cNvPr id="34" name="Graphic 4" descr="Chevron arrows with solid fill">
            <a:extLst>
              <a:ext uri="{FF2B5EF4-FFF2-40B4-BE49-F238E27FC236}">
                <a16:creationId xmlns:a16="http://schemas.microsoft.com/office/drawing/2014/main" id="{5C197A5C-FCBE-4023-892F-4864076098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3932867">
            <a:off x="7234897" y="11010339"/>
            <a:ext cx="3126490" cy="2871654"/>
          </a:xfrm>
          <a:prstGeom prst="rect">
            <a:avLst/>
          </a:prstGeom>
        </p:spPr>
      </p:pic>
      <p:pic>
        <p:nvPicPr>
          <p:cNvPr id="35" name="Graphic 4" descr="Chevron arrows with solid fill">
            <a:extLst>
              <a:ext uri="{FF2B5EF4-FFF2-40B4-BE49-F238E27FC236}">
                <a16:creationId xmlns:a16="http://schemas.microsoft.com/office/drawing/2014/main" id="{5C167DE9-1D75-4E51-8235-DEB4CA7A311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176410" y="3504789"/>
            <a:ext cx="5503935" cy="2968722"/>
          </a:xfrm>
          <a:prstGeom prst="rect">
            <a:avLst/>
          </a:prstGeom>
        </p:spPr>
      </p:pic>
      <p:sp>
        <p:nvSpPr>
          <p:cNvPr id="13" name="TextBox 12">
            <a:extLst>
              <a:ext uri="{FF2B5EF4-FFF2-40B4-BE49-F238E27FC236}">
                <a16:creationId xmlns:a16="http://schemas.microsoft.com/office/drawing/2014/main" id="{97EBD70F-9F92-4587-9BBA-69A55EF62CE9}"/>
              </a:ext>
            </a:extLst>
          </p:cNvPr>
          <p:cNvSpPr txBox="1"/>
          <p:nvPr/>
        </p:nvSpPr>
        <p:spPr>
          <a:xfrm>
            <a:off x="738274" y="19256589"/>
            <a:ext cx="14190103" cy="2092881"/>
          </a:xfrm>
          <a:prstGeom prst="rect">
            <a:avLst/>
          </a:prstGeom>
          <a:noFill/>
        </p:spPr>
        <p:txBody>
          <a:bodyPr wrap="square" rtlCol="0">
            <a:spAutoFit/>
          </a:bodyPr>
          <a:lstStyle/>
          <a:p>
            <a:r>
              <a:rPr lang="en-GB" dirty="0"/>
              <a:t>​</a:t>
            </a:r>
            <a:r>
              <a:rPr lang="en-GB" sz="1400" dirty="0"/>
              <a:t>Andrews, M. (2012). </a:t>
            </a:r>
            <a:r>
              <a:rPr lang="en-GB" sz="1400" i="1" dirty="0"/>
              <a:t>Exploring Play for Early Childhood Studies. </a:t>
            </a:r>
            <a:r>
              <a:rPr lang="en-GB" sz="1400" dirty="0"/>
              <a:t>Learning Matters. </a:t>
            </a:r>
          </a:p>
          <a:p>
            <a:r>
              <a:rPr lang="en-GB" sz="1400" dirty="0"/>
              <a:t>Bryce-Clegg, A. (2015). </a:t>
            </a:r>
            <a:r>
              <a:rPr lang="en-GB" sz="1400" i="1" dirty="0"/>
              <a:t>Best Practice in the Early Years. </a:t>
            </a:r>
            <a:r>
              <a:rPr lang="en-GB" sz="1400" dirty="0"/>
              <a:t>Featherstone. </a:t>
            </a:r>
          </a:p>
          <a:p>
            <a:r>
              <a:rPr lang="en-GB" sz="1400" dirty="0"/>
              <a:t>Cowan, K., &amp; </a:t>
            </a:r>
            <a:r>
              <a:rPr lang="en-GB" sz="1400" dirty="0" err="1"/>
              <a:t>Flewitt</a:t>
            </a:r>
            <a:r>
              <a:rPr lang="en-GB" sz="1400" dirty="0"/>
              <a:t>, R. (2020). Towards valuing children’s signs of learning. In C. Cameron &amp; P. Moss (Eds.), </a:t>
            </a:r>
            <a:r>
              <a:rPr lang="en-GB" sz="1400" i="1" dirty="0"/>
              <a:t>Transforming Early Childhood in England : Towards a Democratic Education </a:t>
            </a:r>
            <a:r>
              <a:rPr lang="en-GB" sz="1400" dirty="0"/>
              <a:t>(pp. 94-103). UCL Press.  </a:t>
            </a:r>
          </a:p>
          <a:p>
            <a:r>
              <a:rPr lang="en-GB" sz="1400" dirty="0"/>
              <a:t>DfE. (2021a). </a:t>
            </a:r>
            <a:r>
              <a:rPr lang="en-GB" sz="1400" i="1" dirty="0"/>
              <a:t>Development Matters. Non statutory curriculum guidance for the early years foundation stage. </a:t>
            </a:r>
          </a:p>
          <a:p>
            <a:r>
              <a:rPr lang="en-GB" sz="1400" dirty="0"/>
              <a:t>DfE. (2021b</a:t>
            </a:r>
            <a:r>
              <a:rPr lang="en-GB" sz="1400" i="1" dirty="0"/>
              <a:t>). Statutory framework for the early years foundation stage. </a:t>
            </a:r>
          </a:p>
          <a:p>
            <a:r>
              <a:rPr lang="en-GB" sz="1400" dirty="0"/>
              <a:t>EYC.(2021). </a:t>
            </a:r>
            <a:r>
              <a:rPr lang="en-GB" sz="1400" i="1" dirty="0"/>
              <a:t>Birth to 5 Matters. </a:t>
            </a:r>
            <a:r>
              <a:rPr lang="en-GB" sz="1400" dirty="0"/>
              <a:t>Early Education.</a:t>
            </a:r>
          </a:p>
          <a:p>
            <a:r>
              <a:rPr lang="en-GB" sz="1400" dirty="0"/>
              <a:t>Ephgrave, A. (2018). </a:t>
            </a:r>
            <a:r>
              <a:rPr lang="en-GB" sz="1400" i="1" dirty="0"/>
              <a:t>Planning in the moment with young children. </a:t>
            </a:r>
            <a:r>
              <a:rPr lang="en-GB" sz="1400" dirty="0"/>
              <a:t>Routledge.</a:t>
            </a:r>
          </a:p>
          <a:p>
            <a:r>
              <a:rPr lang="en-GB" sz="1400" dirty="0"/>
              <a:t>Fawcett, M., &amp; Watson, D. (2016). </a:t>
            </a:r>
            <a:r>
              <a:rPr lang="en-GB" sz="1400" i="1" dirty="0"/>
              <a:t>Learning Through Child Observation</a:t>
            </a:r>
            <a:r>
              <a:rPr lang="en-GB" sz="1400" dirty="0"/>
              <a:t> (Third). Jessica Kingsley Publishers. </a:t>
            </a:r>
          </a:p>
        </p:txBody>
      </p:sp>
      <p:sp>
        <p:nvSpPr>
          <p:cNvPr id="36" name="TextBox 35">
            <a:extLst>
              <a:ext uri="{FF2B5EF4-FFF2-40B4-BE49-F238E27FC236}">
                <a16:creationId xmlns:a16="http://schemas.microsoft.com/office/drawing/2014/main" id="{9544FE1A-7D0A-4C53-BF9A-ED2F19F020BC}"/>
              </a:ext>
            </a:extLst>
          </p:cNvPr>
          <p:cNvSpPr txBox="1"/>
          <p:nvPr/>
        </p:nvSpPr>
        <p:spPr>
          <a:xfrm>
            <a:off x="15006949" y="18979813"/>
            <a:ext cx="14899040" cy="2246769"/>
          </a:xfrm>
          <a:prstGeom prst="rect">
            <a:avLst/>
          </a:prstGeom>
          <a:noFill/>
        </p:spPr>
        <p:txBody>
          <a:bodyPr wrap="square" rtlCol="0">
            <a:spAutoFit/>
          </a:bodyPr>
          <a:lstStyle/>
          <a:p>
            <a:r>
              <a:rPr lang="en-GB" sz="1400" dirty="0"/>
              <a:t>Giardiello, P., McNulty, J., &amp; Anderson, B. (2013). </a:t>
            </a:r>
            <a:r>
              <a:rPr lang="en-GB" sz="1400" i="1" dirty="0"/>
              <a:t>Observation, Assessment and Planning Practices in a Children’s Centre. Child Care in Practice</a:t>
            </a:r>
            <a:r>
              <a:rPr lang="en-GB" sz="1400" dirty="0"/>
              <a:t>, 19(2), 118–137. https://doi.org/10.1080/13575279.2012.743871 </a:t>
            </a:r>
          </a:p>
          <a:p>
            <a:r>
              <a:rPr lang="en-GB" sz="1400" dirty="0" err="1"/>
              <a:t>Gripton</a:t>
            </a:r>
            <a:r>
              <a:rPr lang="en-GB" sz="1400" dirty="0"/>
              <a:t>, C. (2016). </a:t>
            </a:r>
            <a:r>
              <a:rPr lang="en-GB" sz="1400" i="1" dirty="0"/>
              <a:t>Nurturing involvement through  assessment and planning  for possibilities </a:t>
            </a:r>
            <a:r>
              <a:rPr lang="en-GB" sz="1400" dirty="0"/>
              <a:t>(A. Woods, Ed.). Routledge. </a:t>
            </a:r>
          </a:p>
          <a:p>
            <a:r>
              <a:rPr lang="en-GB" sz="1400" dirty="0"/>
              <a:t>Howard, J. (2017). </a:t>
            </a:r>
            <a:r>
              <a:rPr lang="en-GB" sz="1400" i="1" dirty="0"/>
              <a:t>Mary D. Sheridan’s Play in Early Childhood : From Birth to Six Years (</a:t>
            </a:r>
            <a:r>
              <a:rPr lang="en-GB" sz="1400" dirty="0"/>
              <a:t>Fourth). Routledge. </a:t>
            </a:r>
          </a:p>
          <a:p>
            <a:r>
              <a:rPr lang="en-GB" sz="1400" dirty="0"/>
              <a:t>Johnston, J., </a:t>
            </a:r>
            <a:r>
              <a:rPr lang="en-GB" sz="1400" dirty="0" err="1"/>
              <a:t>Nahmad</a:t>
            </a:r>
            <a:r>
              <a:rPr lang="en-GB" sz="1400" dirty="0"/>
              <a:t>-Williams, Oates, R., &amp; Wood, V. (2018). </a:t>
            </a:r>
            <a:r>
              <a:rPr lang="en-GB" sz="1400" i="1" dirty="0"/>
              <a:t>Early Childhood Studies : Principles and Practice </a:t>
            </a:r>
            <a:r>
              <a:rPr lang="en-GB" sz="1400" dirty="0"/>
              <a:t>(Second). Routledge. </a:t>
            </a:r>
          </a:p>
          <a:p>
            <a:r>
              <a:rPr lang="en-GB" sz="1400" dirty="0"/>
              <a:t>Lemay, L., </a:t>
            </a:r>
            <a:r>
              <a:rPr lang="en-GB" sz="1400" dirty="0" err="1"/>
              <a:t>Cantin</a:t>
            </a:r>
            <a:r>
              <a:rPr lang="en-GB" sz="1400" dirty="0"/>
              <a:t>, G., Lemire, J., &amp; Bouchard, C. (2021). Conception and validation of the Quality of Educators’ Observation and Planning Practices Scale (QEOPPS). Early Years: Journal of International Research &amp; Development, 41(2/3), 144–160. https://doi.org/10.1080/09575146.2018.1462303 </a:t>
            </a:r>
          </a:p>
          <a:p>
            <a:r>
              <a:rPr lang="en-GB" sz="1400" dirty="0" err="1"/>
              <a:t>Rudoe</a:t>
            </a:r>
            <a:r>
              <a:rPr lang="en-GB" sz="1400" dirty="0"/>
              <a:t>, N. (2020). ‘We believe in every child as an individual’: Nursery school head teachers’ understandings of ‘quality’ in early years education. British Educational Research Journal, 46(5), 1012–1025. https://doi.org/10.1002/berj.3610 </a:t>
            </a:r>
          </a:p>
          <a:p>
            <a:r>
              <a:rPr lang="en-GB" sz="1400" dirty="0"/>
              <a:t>Smidt, S. (2015). </a:t>
            </a:r>
            <a:r>
              <a:rPr lang="en-GB" sz="1400" i="1" dirty="0"/>
              <a:t>Observing Young Children : The Role of Observation and Assessment in Early Childhood Settings </a:t>
            </a:r>
            <a:r>
              <a:rPr lang="en-GB" sz="1400" dirty="0"/>
              <a:t>(Second). Routledge. </a:t>
            </a:r>
          </a:p>
        </p:txBody>
      </p:sp>
      <p:sp>
        <p:nvSpPr>
          <p:cNvPr id="4" name="TextBox 3">
            <a:extLst>
              <a:ext uri="{FF2B5EF4-FFF2-40B4-BE49-F238E27FC236}">
                <a16:creationId xmlns:a16="http://schemas.microsoft.com/office/drawing/2014/main" id="{5CDFD159-76EF-4298-9628-156E3E0298DF}"/>
              </a:ext>
            </a:extLst>
          </p:cNvPr>
          <p:cNvSpPr txBox="1"/>
          <p:nvPr/>
        </p:nvSpPr>
        <p:spPr>
          <a:xfrm>
            <a:off x="516240" y="2148030"/>
            <a:ext cx="17236845" cy="1077218"/>
          </a:xfrm>
          <a:prstGeom prst="rect">
            <a:avLst/>
          </a:prstGeom>
          <a:noFill/>
        </p:spPr>
        <p:txBody>
          <a:bodyPr wrap="square" rtlCol="0">
            <a:spAutoFit/>
          </a:bodyPr>
          <a:lstStyle/>
          <a:p>
            <a:pPr algn="just"/>
            <a:r>
              <a:rPr lang="en-GB" sz="3200" dirty="0">
                <a:solidFill>
                  <a:srgbClr val="F0F1F2"/>
                </a:solidFill>
              </a:rPr>
              <a:t>The EYFS seeks to provide a secure foundation through planning for the learning and development of each individual child, </a:t>
            </a:r>
            <a:r>
              <a:rPr lang="en-GB" sz="3200" dirty="0" err="1">
                <a:solidFill>
                  <a:srgbClr val="F0F1F2"/>
                </a:solidFill>
              </a:rPr>
              <a:t>aNd</a:t>
            </a:r>
            <a:r>
              <a:rPr lang="en-GB" sz="3200" dirty="0">
                <a:solidFill>
                  <a:srgbClr val="F0F1F2"/>
                </a:solidFill>
              </a:rPr>
              <a:t> assessing and reviewing what they have learned regularly </a:t>
            </a:r>
            <a:r>
              <a:rPr lang="en-GB" sz="2800" dirty="0">
                <a:solidFill>
                  <a:srgbClr val="F0F1F2"/>
                </a:solidFill>
              </a:rPr>
              <a:t>(DfE., 2021, p5).</a:t>
            </a:r>
            <a:endParaRPr lang="en-GB" sz="3200" dirty="0">
              <a:solidFill>
                <a:srgbClr val="F0F1F2"/>
              </a:solidFill>
            </a:endParaRPr>
          </a:p>
        </p:txBody>
      </p:sp>
      <p:pic>
        <p:nvPicPr>
          <p:cNvPr id="28" name="Graphic 27" descr="Magnifying glass with solid fill">
            <a:extLst>
              <a:ext uri="{FF2B5EF4-FFF2-40B4-BE49-F238E27FC236}">
                <a16:creationId xmlns:a16="http://schemas.microsoft.com/office/drawing/2014/main" id="{4A7570C4-A8A7-421D-961E-78FFA71F8B7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6454286">
            <a:off x="681713" y="10177682"/>
            <a:ext cx="5809850" cy="5783325"/>
          </a:xfrm>
          <a:prstGeom prst="rect">
            <a:avLst/>
          </a:prstGeom>
        </p:spPr>
      </p:pic>
    </p:spTree>
    <p:extLst>
      <p:ext uri="{BB962C8B-B14F-4D97-AF65-F5344CB8AC3E}">
        <p14:creationId xmlns:p14="http://schemas.microsoft.com/office/powerpoint/2010/main" val="12673981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52EC50D1BFDDD4DB6F2422C0D147A7A" ma:contentTypeVersion="13" ma:contentTypeDescription="Create a new document." ma:contentTypeScope="" ma:versionID="fd78ca32ba9a63dd1de1f8c2c2d794af">
  <xsd:schema xmlns:xsd="http://www.w3.org/2001/XMLSchema" xmlns:xs="http://www.w3.org/2001/XMLSchema" xmlns:p="http://schemas.microsoft.com/office/2006/metadata/properties" xmlns:ns3="939104b8-ef06-475b-b181-42eb1d854805" xmlns:ns4="29617f3b-f18b-44b2-83d8-b0043844f75d" targetNamespace="http://schemas.microsoft.com/office/2006/metadata/properties" ma:root="true" ma:fieldsID="eaf31f84a9e58bdd4e867345b0da0240" ns3:_="" ns4:_="">
    <xsd:import namespace="939104b8-ef06-475b-b181-42eb1d854805"/>
    <xsd:import namespace="29617f3b-f18b-44b2-83d8-b0043844f75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9104b8-ef06-475b-b181-42eb1d8548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617f3b-f18b-44b2-83d8-b0043844f75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2F0CBE-8B3D-40F8-AD79-6295B3009BEC}">
  <ds:schemaRefs>
    <ds:schemaRef ds:uri="http://purl.org/dc/terms/"/>
    <ds:schemaRef ds:uri="http://schemas.microsoft.com/office/2006/documentManagement/types"/>
    <ds:schemaRef ds:uri="http://schemas.microsoft.com/office/infopath/2007/PartnerControls"/>
    <ds:schemaRef ds:uri="939104b8-ef06-475b-b181-42eb1d854805"/>
    <ds:schemaRef ds:uri="http://schemas.openxmlformats.org/package/2006/metadata/core-properties"/>
    <ds:schemaRef ds:uri="http://purl.org/dc/elements/1.1/"/>
    <ds:schemaRef ds:uri="http://schemas.microsoft.com/office/2006/metadata/properties"/>
    <ds:schemaRef ds:uri="29617f3b-f18b-44b2-83d8-b0043844f75d"/>
    <ds:schemaRef ds:uri="http://www.w3.org/XML/1998/namespace"/>
    <ds:schemaRef ds:uri="http://purl.org/dc/dcmitype/"/>
  </ds:schemaRefs>
</ds:datastoreItem>
</file>

<file path=customXml/itemProps2.xml><?xml version="1.0" encoding="utf-8"?>
<ds:datastoreItem xmlns:ds="http://schemas.openxmlformats.org/officeDocument/2006/customXml" ds:itemID="{797F1FEE-E24D-4835-9B04-29F2D45FE1C3}">
  <ds:schemaRefs>
    <ds:schemaRef ds:uri="http://schemas.microsoft.com/sharepoint/v3/contenttype/forms"/>
  </ds:schemaRefs>
</ds:datastoreItem>
</file>

<file path=customXml/itemProps3.xml><?xml version="1.0" encoding="utf-8"?>
<ds:datastoreItem xmlns:ds="http://schemas.openxmlformats.org/officeDocument/2006/customXml" ds:itemID="{DBE9BFF2-8704-4DC4-A0C8-36D5A2CED5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9104b8-ef06-475b-b181-42eb1d854805"/>
    <ds:schemaRef ds:uri="29617f3b-f18b-44b2-83d8-b0043844f7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1620</TotalTime>
  <Words>1367</Words>
  <Application>Microsoft Office PowerPoint</Application>
  <PresentationFormat>Custom</PresentationFormat>
  <Paragraphs>46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Candara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Lyddon Katherine</dc:creator>
  <cp:lastModifiedBy>Lyddon Katherine</cp:lastModifiedBy>
  <cp:revision>54</cp:revision>
  <cp:lastPrinted>2021-12-06T20:49:58Z</cp:lastPrinted>
  <dcterms:created xsi:type="dcterms:W3CDTF">2021-12-03T13:05:25Z</dcterms:created>
  <dcterms:modified xsi:type="dcterms:W3CDTF">2021-12-09T15:38:27Z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0x010100052EC50D1BFDDD4DB6F2422C0D147A7A</vt:lpwstr>
  </property>
</Properties>
</file>