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69" r:id="rId5"/>
    <p:sldId id="256" r:id="rId6"/>
    <p:sldId id="258" r:id="rId7"/>
    <p:sldId id="259" r:id="rId8"/>
    <p:sldId id="260" r:id="rId9"/>
    <p:sldId id="261" r:id="rId10"/>
    <p:sldId id="262" r:id="rId11"/>
    <p:sldId id="263" r:id="rId12"/>
    <p:sldId id="264" r:id="rId13"/>
    <p:sldId id="265" r:id="rId14"/>
    <p:sldId id="266" r:id="rId15"/>
    <p:sldId id="267" r:id="rId16"/>
    <p:sldId id="268"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Fredoka One" panose="02000000000000000000" pitchFamily="2" charset="77"/>
      <p:regular r:id="rId22"/>
    </p:embeddedFont>
    <p:embeddedFont>
      <p:font typeface="League Spartan" pitchFamily="2" charset="77"/>
      <p:regular r:id="rId23"/>
      <p:bold r:id="rId24"/>
    </p:embeddedFont>
    <p:embeddedFont>
      <p:font typeface="Nunito" pitchFamily="2" charset="77"/>
      <p:regular r:id="rId25"/>
      <p:bold r:id="rId26"/>
      <p:italic r:id="rId27"/>
      <p:boldItalic r:id="rId28"/>
    </p:embeddedFont>
    <p:embeddedFont>
      <p:font typeface="Nunito Bold" pitchFamily="2" charset="77"/>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972D4-8D2F-4399-8DB7-9C27D26CC70B}" v="1" dt="2023-07-20T16:55:16.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27" autoAdjust="0"/>
    <p:restoredTop sz="66690" autoAdjust="0"/>
  </p:normalViewPr>
  <p:slideViewPr>
    <p:cSldViewPr>
      <p:cViewPr varScale="1">
        <p:scale>
          <a:sx n="49" d="100"/>
          <a:sy n="49" d="100"/>
        </p:scale>
        <p:origin x="2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y Kellaway" userId="S::kkellaway@marjon.ac.uk::8cc7f374-e714-4144-8923-bff1b44fe138" providerId="AD" clId="Web-{4322C2A7-015A-3A7F-00C5-0F2609F8F898}"/>
    <pc:docChg chg="modSld">
      <pc:chgData name="Kerry Kellaway" userId="S::kkellaway@marjon.ac.uk::8cc7f374-e714-4144-8923-bff1b44fe138" providerId="AD" clId="Web-{4322C2A7-015A-3A7F-00C5-0F2609F8F898}" dt="2023-07-18T14:51:52.216" v="71" actId="14100"/>
      <pc:docMkLst>
        <pc:docMk/>
      </pc:docMkLst>
      <pc:sldChg chg="modSp">
        <pc:chgData name="Kerry Kellaway" userId="S::kkellaway@marjon.ac.uk::8cc7f374-e714-4144-8923-bff1b44fe138" providerId="AD" clId="Web-{4322C2A7-015A-3A7F-00C5-0F2609F8F898}" dt="2023-07-18T14:33:42.716" v="1" actId="20577"/>
        <pc:sldMkLst>
          <pc:docMk/>
          <pc:sldMk cId="0" sldId="261"/>
        </pc:sldMkLst>
        <pc:spChg chg="mod">
          <ac:chgData name="Kerry Kellaway" userId="S::kkellaway@marjon.ac.uk::8cc7f374-e714-4144-8923-bff1b44fe138" providerId="AD" clId="Web-{4322C2A7-015A-3A7F-00C5-0F2609F8F898}" dt="2023-07-18T14:33:42.716" v="1" actId="20577"/>
          <ac:spMkLst>
            <pc:docMk/>
            <pc:sldMk cId="0" sldId="261"/>
            <ac:spMk id="14" creationId="{00000000-0000-0000-0000-000000000000}"/>
          </ac:spMkLst>
        </pc:spChg>
      </pc:sldChg>
      <pc:sldChg chg="modSp">
        <pc:chgData name="Kerry Kellaway" userId="S::kkellaway@marjon.ac.uk::8cc7f374-e714-4144-8923-bff1b44fe138" providerId="AD" clId="Web-{4322C2A7-015A-3A7F-00C5-0F2609F8F898}" dt="2023-07-18T14:51:52.216" v="71" actId="14100"/>
        <pc:sldMkLst>
          <pc:docMk/>
          <pc:sldMk cId="0" sldId="262"/>
        </pc:sldMkLst>
        <pc:spChg chg="mod">
          <ac:chgData name="Kerry Kellaway" userId="S::kkellaway@marjon.ac.uk::8cc7f374-e714-4144-8923-bff1b44fe138" providerId="AD" clId="Web-{4322C2A7-015A-3A7F-00C5-0F2609F8F898}" dt="2023-07-18T14:51:52.216" v="71" actId="14100"/>
          <ac:spMkLst>
            <pc:docMk/>
            <pc:sldMk cId="0" sldId="262"/>
            <ac:spMk id="10" creationId="{00000000-0000-0000-0000-000000000000}"/>
          </ac:spMkLst>
        </pc:spChg>
        <pc:spChg chg="mod">
          <ac:chgData name="Kerry Kellaway" userId="S::kkellaway@marjon.ac.uk::8cc7f374-e714-4144-8923-bff1b44fe138" providerId="AD" clId="Web-{4322C2A7-015A-3A7F-00C5-0F2609F8F898}" dt="2023-07-18T14:51:43.419" v="70" actId="1076"/>
          <ac:spMkLst>
            <pc:docMk/>
            <pc:sldMk cId="0" sldId="262"/>
            <ac:spMk id="11" creationId="{00000000-0000-0000-0000-000000000000}"/>
          </ac:spMkLst>
        </pc:spChg>
      </pc:sldChg>
      <pc:sldChg chg="modSp">
        <pc:chgData name="Kerry Kellaway" userId="S::kkellaway@marjon.ac.uk::8cc7f374-e714-4144-8923-bff1b44fe138" providerId="AD" clId="Web-{4322C2A7-015A-3A7F-00C5-0F2609F8F898}" dt="2023-07-18T14:34:18.108" v="10" actId="20577"/>
        <pc:sldMkLst>
          <pc:docMk/>
          <pc:sldMk cId="0" sldId="263"/>
        </pc:sldMkLst>
        <pc:spChg chg="mod">
          <ac:chgData name="Kerry Kellaway" userId="S::kkellaway@marjon.ac.uk::8cc7f374-e714-4144-8923-bff1b44fe138" providerId="AD" clId="Web-{4322C2A7-015A-3A7F-00C5-0F2609F8F898}" dt="2023-07-18T14:34:18.108" v="10" actId="20577"/>
          <ac:spMkLst>
            <pc:docMk/>
            <pc:sldMk cId="0" sldId="263"/>
            <ac:spMk id="10" creationId="{00000000-0000-0000-0000-000000000000}"/>
          </ac:spMkLst>
        </pc:spChg>
      </pc:sldChg>
      <pc:sldChg chg="modSp">
        <pc:chgData name="Kerry Kellaway" userId="S::kkellaway@marjon.ac.uk::8cc7f374-e714-4144-8923-bff1b44fe138" providerId="AD" clId="Web-{4322C2A7-015A-3A7F-00C5-0F2609F8F898}" dt="2023-07-18T14:51:24.028" v="69" actId="20577"/>
        <pc:sldMkLst>
          <pc:docMk/>
          <pc:sldMk cId="0" sldId="264"/>
        </pc:sldMkLst>
        <pc:spChg chg="mod">
          <ac:chgData name="Kerry Kellaway" userId="S::kkellaway@marjon.ac.uk::8cc7f374-e714-4144-8923-bff1b44fe138" providerId="AD" clId="Web-{4322C2A7-015A-3A7F-00C5-0F2609F8F898}" dt="2023-07-18T14:51:24.028" v="69" actId="20577"/>
          <ac:spMkLst>
            <pc:docMk/>
            <pc:sldMk cId="0" sldId="264"/>
            <ac:spMk id="11" creationId="{00000000-0000-0000-0000-000000000000}"/>
          </ac:spMkLst>
        </pc:spChg>
      </pc:sldChg>
      <pc:sldChg chg="modSp">
        <pc:chgData name="Kerry Kellaway" userId="S::kkellaway@marjon.ac.uk::8cc7f374-e714-4144-8923-bff1b44fe138" providerId="AD" clId="Web-{4322C2A7-015A-3A7F-00C5-0F2609F8F898}" dt="2023-07-18T14:34:34.030" v="11" actId="14100"/>
        <pc:sldMkLst>
          <pc:docMk/>
          <pc:sldMk cId="0" sldId="265"/>
        </pc:sldMkLst>
        <pc:spChg chg="mod">
          <ac:chgData name="Kerry Kellaway" userId="S::kkellaway@marjon.ac.uk::8cc7f374-e714-4144-8923-bff1b44fe138" providerId="AD" clId="Web-{4322C2A7-015A-3A7F-00C5-0F2609F8F898}" dt="2023-07-18T14:34:34.030" v="11" actId="14100"/>
          <ac:spMkLst>
            <pc:docMk/>
            <pc:sldMk cId="0" sldId="265"/>
            <ac:spMk id="14" creationId="{00000000-0000-0000-0000-000000000000}"/>
          </ac:spMkLst>
        </pc:spChg>
      </pc:sldChg>
      <pc:sldChg chg="modSp">
        <pc:chgData name="Kerry Kellaway" userId="S::kkellaway@marjon.ac.uk::8cc7f374-e714-4144-8923-bff1b44fe138" providerId="AD" clId="Web-{4322C2A7-015A-3A7F-00C5-0F2609F8F898}" dt="2023-07-18T14:35:28.829" v="39" actId="20577"/>
        <pc:sldMkLst>
          <pc:docMk/>
          <pc:sldMk cId="0" sldId="266"/>
        </pc:sldMkLst>
        <pc:spChg chg="mod">
          <ac:chgData name="Kerry Kellaway" userId="S::kkellaway@marjon.ac.uk::8cc7f374-e714-4144-8923-bff1b44fe138" providerId="AD" clId="Web-{4322C2A7-015A-3A7F-00C5-0F2609F8F898}" dt="2023-07-18T14:35:01.656" v="13" actId="20577"/>
          <ac:spMkLst>
            <pc:docMk/>
            <pc:sldMk cId="0" sldId="266"/>
            <ac:spMk id="14" creationId="{00000000-0000-0000-0000-000000000000}"/>
          </ac:spMkLst>
        </pc:spChg>
        <pc:spChg chg="mod">
          <ac:chgData name="Kerry Kellaway" userId="S::kkellaway@marjon.ac.uk::8cc7f374-e714-4144-8923-bff1b44fe138" providerId="AD" clId="Web-{4322C2A7-015A-3A7F-00C5-0F2609F8F898}" dt="2023-07-18T14:35:28.829" v="39" actId="20577"/>
          <ac:spMkLst>
            <pc:docMk/>
            <pc:sldMk cId="0" sldId="266"/>
            <ac:spMk id="15" creationId="{00000000-0000-0000-0000-000000000000}"/>
          </ac:spMkLst>
        </pc:spChg>
      </pc:sldChg>
    </pc:docChg>
  </pc:docChgLst>
  <pc:docChgLst>
    <pc:chgData name="Kerry Kellaway" userId="8cc7f374-e714-4144-8923-bff1b44fe138" providerId="ADAL" clId="{11A972D4-8D2F-4399-8DB7-9C27D26CC70B}"/>
    <pc:docChg chg="undo custSel modSld">
      <pc:chgData name="Kerry Kellaway" userId="8cc7f374-e714-4144-8923-bff1b44fe138" providerId="ADAL" clId="{11A972D4-8D2F-4399-8DB7-9C27D26CC70B}" dt="2023-07-20T16:55:34.170" v="229" actId="1076"/>
      <pc:docMkLst>
        <pc:docMk/>
      </pc:docMkLst>
      <pc:sldChg chg="addSp modSp mod">
        <pc:chgData name="Kerry Kellaway" userId="8cc7f374-e714-4144-8923-bff1b44fe138" providerId="ADAL" clId="{11A972D4-8D2F-4399-8DB7-9C27D26CC70B}" dt="2023-07-20T16:55:34.170" v="229" actId="1076"/>
        <pc:sldMkLst>
          <pc:docMk/>
          <pc:sldMk cId="0" sldId="256"/>
        </pc:sldMkLst>
        <pc:spChg chg="add mod">
          <ac:chgData name="Kerry Kellaway" userId="8cc7f374-e714-4144-8923-bff1b44fe138" providerId="ADAL" clId="{11A972D4-8D2F-4399-8DB7-9C27D26CC70B}" dt="2023-07-20T16:55:34.170" v="229" actId="1076"/>
          <ac:spMkLst>
            <pc:docMk/>
            <pc:sldMk cId="0" sldId="256"/>
            <ac:spMk id="11" creationId="{3493BD1D-A04C-38CD-95AB-5AA80EB7071E}"/>
          </ac:spMkLst>
        </pc:spChg>
      </pc:sldChg>
      <pc:sldChg chg="modSp mod">
        <pc:chgData name="Kerry Kellaway" userId="8cc7f374-e714-4144-8923-bff1b44fe138" providerId="ADAL" clId="{11A972D4-8D2F-4399-8DB7-9C27D26CC70B}" dt="2023-07-18T15:29:07.757" v="84" actId="313"/>
        <pc:sldMkLst>
          <pc:docMk/>
          <pc:sldMk cId="0" sldId="257"/>
        </pc:sldMkLst>
        <pc:spChg chg="mod">
          <ac:chgData name="Kerry Kellaway" userId="8cc7f374-e714-4144-8923-bff1b44fe138" providerId="ADAL" clId="{11A972D4-8D2F-4399-8DB7-9C27D26CC70B}" dt="2023-07-18T15:29:07.757" v="84" actId="313"/>
          <ac:spMkLst>
            <pc:docMk/>
            <pc:sldMk cId="0" sldId="257"/>
            <ac:spMk id="7" creationId="{00000000-0000-0000-0000-000000000000}"/>
          </ac:spMkLst>
        </pc:spChg>
      </pc:sldChg>
      <pc:sldChg chg="modSp mod">
        <pc:chgData name="Kerry Kellaway" userId="8cc7f374-e714-4144-8923-bff1b44fe138" providerId="ADAL" clId="{11A972D4-8D2F-4399-8DB7-9C27D26CC70B}" dt="2023-07-19T11:55:04.868" v="98" actId="20577"/>
        <pc:sldMkLst>
          <pc:docMk/>
          <pc:sldMk cId="0" sldId="259"/>
        </pc:sldMkLst>
        <pc:spChg chg="mod">
          <ac:chgData name="Kerry Kellaway" userId="8cc7f374-e714-4144-8923-bff1b44fe138" providerId="ADAL" clId="{11A972D4-8D2F-4399-8DB7-9C27D26CC70B}" dt="2023-07-19T11:55:04.868" v="98" actId="20577"/>
          <ac:spMkLst>
            <pc:docMk/>
            <pc:sldMk cId="0" sldId="259"/>
            <ac:spMk id="3" creationId="{00000000-0000-0000-0000-000000000000}"/>
          </ac:spMkLst>
        </pc:spChg>
      </pc:sldChg>
      <pc:sldChg chg="modSp mod">
        <pc:chgData name="Kerry Kellaway" userId="8cc7f374-e714-4144-8923-bff1b44fe138" providerId="ADAL" clId="{11A972D4-8D2F-4399-8DB7-9C27D26CC70B}" dt="2023-07-19T12:05:06.282" v="158" actId="113"/>
        <pc:sldMkLst>
          <pc:docMk/>
          <pc:sldMk cId="0" sldId="262"/>
        </pc:sldMkLst>
        <pc:spChg chg="mod">
          <ac:chgData name="Kerry Kellaway" userId="8cc7f374-e714-4144-8923-bff1b44fe138" providerId="ADAL" clId="{11A972D4-8D2F-4399-8DB7-9C27D26CC70B}" dt="2023-07-19T12:05:06.282" v="158" actId="113"/>
          <ac:spMkLst>
            <pc:docMk/>
            <pc:sldMk cId="0" sldId="262"/>
            <ac:spMk id="11" creationId="{00000000-0000-0000-0000-000000000000}"/>
          </ac:spMkLst>
        </pc:spChg>
      </pc:sldChg>
      <pc:sldChg chg="modSp mod">
        <pc:chgData name="Kerry Kellaway" userId="8cc7f374-e714-4144-8923-bff1b44fe138" providerId="ADAL" clId="{11A972D4-8D2F-4399-8DB7-9C27D26CC70B}" dt="2023-07-18T14:56:21.241" v="12" actId="1076"/>
        <pc:sldMkLst>
          <pc:docMk/>
          <pc:sldMk cId="0" sldId="263"/>
        </pc:sldMkLst>
        <pc:spChg chg="mod">
          <ac:chgData name="Kerry Kellaway" userId="8cc7f374-e714-4144-8923-bff1b44fe138" providerId="ADAL" clId="{11A972D4-8D2F-4399-8DB7-9C27D26CC70B}" dt="2023-07-18T14:56:21.241" v="12" actId="1076"/>
          <ac:spMkLst>
            <pc:docMk/>
            <pc:sldMk cId="0" sldId="263"/>
            <ac:spMk id="9" creationId="{00000000-0000-0000-0000-000000000000}"/>
          </ac:spMkLst>
        </pc:spChg>
        <pc:spChg chg="mod">
          <ac:chgData name="Kerry Kellaway" userId="8cc7f374-e714-4144-8923-bff1b44fe138" providerId="ADAL" clId="{11A972D4-8D2F-4399-8DB7-9C27D26CC70B}" dt="2023-07-18T14:56:10.007" v="11" actId="1076"/>
          <ac:spMkLst>
            <pc:docMk/>
            <pc:sldMk cId="0" sldId="263"/>
            <ac:spMk id="10" creationId="{00000000-0000-0000-0000-000000000000}"/>
          </ac:spMkLst>
        </pc:spChg>
      </pc:sldChg>
      <pc:sldChg chg="modSp mod">
        <pc:chgData name="Kerry Kellaway" userId="8cc7f374-e714-4144-8923-bff1b44fe138" providerId="ADAL" clId="{11A972D4-8D2F-4399-8DB7-9C27D26CC70B}" dt="2023-07-18T15:05:42.521" v="30" actId="1076"/>
        <pc:sldMkLst>
          <pc:docMk/>
          <pc:sldMk cId="0" sldId="265"/>
        </pc:sldMkLst>
        <pc:spChg chg="mod">
          <ac:chgData name="Kerry Kellaway" userId="8cc7f374-e714-4144-8923-bff1b44fe138" providerId="ADAL" clId="{11A972D4-8D2F-4399-8DB7-9C27D26CC70B}" dt="2023-07-18T14:57:11.138" v="28" actId="20577"/>
          <ac:spMkLst>
            <pc:docMk/>
            <pc:sldMk cId="0" sldId="265"/>
            <ac:spMk id="14" creationId="{00000000-0000-0000-0000-000000000000}"/>
          </ac:spMkLst>
        </pc:spChg>
        <pc:spChg chg="mod">
          <ac:chgData name="Kerry Kellaway" userId="8cc7f374-e714-4144-8923-bff1b44fe138" providerId="ADAL" clId="{11A972D4-8D2F-4399-8DB7-9C27D26CC70B}" dt="2023-07-18T15:05:42.521" v="30" actId="1076"/>
          <ac:spMkLst>
            <pc:docMk/>
            <pc:sldMk cId="0" sldId="265"/>
            <ac:spMk id="15" creationId="{00000000-0000-0000-0000-000000000000}"/>
          </ac:spMkLst>
        </pc:spChg>
      </pc:sldChg>
      <pc:sldChg chg="modSp mod">
        <pc:chgData name="Kerry Kellaway" userId="8cc7f374-e714-4144-8923-bff1b44fe138" providerId="ADAL" clId="{11A972D4-8D2F-4399-8DB7-9C27D26CC70B}" dt="2023-07-19T12:18:21.047" v="201" actId="6549"/>
        <pc:sldMkLst>
          <pc:docMk/>
          <pc:sldMk cId="0" sldId="266"/>
        </pc:sldMkLst>
        <pc:spChg chg="mod">
          <ac:chgData name="Kerry Kellaway" userId="8cc7f374-e714-4144-8923-bff1b44fe138" providerId="ADAL" clId="{11A972D4-8D2F-4399-8DB7-9C27D26CC70B}" dt="2023-07-19T12:18:21.047" v="201" actId="6549"/>
          <ac:spMkLst>
            <pc:docMk/>
            <pc:sldMk cId="0" sldId="266"/>
            <ac:spMk id="21" creationId="{00000000-0000-0000-0000-000000000000}"/>
          </ac:spMkLst>
        </pc:spChg>
      </pc:sldChg>
      <pc:sldChg chg="modSp mod">
        <pc:chgData name="Kerry Kellaway" userId="8cc7f374-e714-4144-8923-bff1b44fe138" providerId="ADAL" clId="{11A972D4-8D2F-4399-8DB7-9C27D26CC70B}" dt="2023-07-19T12:05:27.761" v="192"/>
        <pc:sldMkLst>
          <pc:docMk/>
          <pc:sldMk cId="0" sldId="267"/>
        </pc:sldMkLst>
        <pc:spChg chg="mod">
          <ac:chgData name="Kerry Kellaway" userId="8cc7f374-e714-4144-8923-bff1b44fe138" providerId="ADAL" clId="{11A972D4-8D2F-4399-8DB7-9C27D26CC70B}" dt="2023-07-19T12:05:27.761" v="192"/>
          <ac:spMkLst>
            <pc:docMk/>
            <pc:sldMk cId="0" sldId="267"/>
            <ac:spMk id="2" creationId="{00000000-0000-0000-0000-000000000000}"/>
          </ac:spMkLst>
        </pc:spChg>
      </pc:sldChg>
    </pc:docChg>
  </pc:docChgLst>
  <pc:docChgLst>
    <pc:chgData name="Kerry Kellaway" userId="8cc7f374-e714-4144-8923-bff1b44fe138" providerId="ADAL" clId="{9A089C7C-1D6C-483B-840F-B93B9531BE79}"/>
    <pc:docChg chg="custSel modSld">
      <pc:chgData name="Kerry Kellaway" userId="8cc7f374-e714-4144-8923-bff1b44fe138" providerId="ADAL" clId="{9A089C7C-1D6C-483B-840F-B93B9531BE79}" dt="2023-07-03T16:19:56.982" v="405" actId="20577"/>
      <pc:docMkLst>
        <pc:docMk/>
      </pc:docMkLst>
      <pc:sldChg chg="modSp mod">
        <pc:chgData name="Kerry Kellaway" userId="8cc7f374-e714-4144-8923-bff1b44fe138" providerId="ADAL" clId="{9A089C7C-1D6C-483B-840F-B93B9531BE79}" dt="2023-07-03T15:52:07.263" v="238" actId="20577"/>
        <pc:sldMkLst>
          <pc:docMk/>
          <pc:sldMk cId="0" sldId="261"/>
        </pc:sldMkLst>
        <pc:spChg chg="mod">
          <ac:chgData name="Kerry Kellaway" userId="8cc7f374-e714-4144-8923-bff1b44fe138" providerId="ADAL" clId="{9A089C7C-1D6C-483B-840F-B93B9531BE79}" dt="2023-07-03T15:52:07.263" v="238" actId="20577"/>
          <ac:spMkLst>
            <pc:docMk/>
            <pc:sldMk cId="0" sldId="261"/>
            <ac:spMk id="14" creationId="{00000000-0000-0000-0000-000000000000}"/>
          </ac:spMkLst>
        </pc:spChg>
      </pc:sldChg>
      <pc:sldChg chg="modSp mod">
        <pc:chgData name="Kerry Kellaway" userId="8cc7f374-e714-4144-8923-bff1b44fe138" providerId="ADAL" clId="{9A089C7C-1D6C-483B-840F-B93B9531BE79}" dt="2023-07-03T16:19:56.982" v="405" actId="20577"/>
        <pc:sldMkLst>
          <pc:docMk/>
          <pc:sldMk cId="0" sldId="263"/>
        </pc:sldMkLst>
        <pc:spChg chg="mod">
          <ac:chgData name="Kerry Kellaway" userId="8cc7f374-e714-4144-8923-bff1b44fe138" providerId="ADAL" clId="{9A089C7C-1D6C-483B-840F-B93B9531BE79}" dt="2023-07-03T16:19:56.982" v="405" actId="20577"/>
          <ac:spMkLst>
            <pc:docMk/>
            <pc:sldMk cId="0" sldId="263"/>
            <ac:spMk id="11"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45.png"/><Relationship Id="rId3" Type="http://schemas.openxmlformats.org/officeDocument/2006/relationships/image" Target="../media/image50.svg"/><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2.svg"/><Relationship Id="rId2" Type="http://schemas.openxmlformats.org/officeDocument/2006/relationships/image" Target="../media/image49.png"/><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19" Type="http://schemas.openxmlformats.org/officeDocument/2006/relationships/image" Target="../media/image46.sv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hyperlink" Target="https://openai.com/blog/chatgpt" TargetMode="External"/><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1B6C-8E5D-8C2C-CE23-25D094119A3A}"/>
              </a:ext>
            </a:extLst>
          </p:cNvPr>
          <p:cNvSpPr>
            <a:spLocks noGrp="1"/>
          </p:cNvSpPr>
          <p:nvPr>
            <p:ph type="title"/>
          </p:nvPr>
        </p:nvSpPr>
        <p:spPr/>
        <p:txBody>
          <a:bodyPr>
            <a:normAutofit fontScale="90000"/>
          </a:bodyPr>
          <a:lstStyle/>
          <a:p>
            <a:r>
              <a:rPr lang="en-GB" dirty="0"/>
              <a:t>Y4 Induction / Introduction (04/10/23)</a:t>
            </a:r>
          </a:p>
        </p:txBody>
      </p:sp>
      <p:sp>
        <p:nvSpPr>
          <p:cNvPr id="3" name="Content Placeholder 2">
            <a:extLst>
              <a:ext uri="{FF2B5EF4-FFF2-40B4-BE49-F238E27FC236}">
                <a16:creationId xmlns:a16="http://schemas.microsoft.com/office/drawing/2014/main" id="{24D42B53-E299-1DBC-00DF-543B5DA05218}"/>
              </a:ext>
            </a:extLst>
          </p:cNvPr>
          <p:cNvSpPr>
            <a:spLocks noGrp="1"/>
          </p:cNvSpPr>
          <p:nvPr>
            <p:ph idx="1"/>
          </p:nvPr>
        </p:nvSpPr>
        <p:spPr/>
        <p:txBody>
          <a:bodyPr/>
          <a:lstStyle/>
          <a:p>
            <a:r>
              <a:rPr lang="en-GB" dirty="0"/>
              <a:t>University Systems (</a:t>
            </a:r>
            <a:r>
              <a:rPr lang="en-GB" dirty="0" err="1"/>
              <a:t>MyMarjon</a:t>
            </a:r>
            <a:r>
              <a:rPr lang="en-GB" dirty="0"/>
              <a:t>, Canvas etc.)</a:t>
            </a:r>
          </a:p>
          <a:p>
            <a:r>
              <a:rPr lang="en-GB" dirty="0"/>
              <a:t>Getting to Know You!</a:t>
            </a:r>
          </a:p>
          <a:p>
            <a:r>
              <a:rPr lang="en-GB" dirty="0"/>
              <a:t>Making the Transition to PG Study</a:t>
            </a:r>
          </a:p>
          <a:p>
            <a:r>
              <a:rPr lang="en-GB" dirty="0"/>
              <a:t>Making the Most of PG Study</a:t>
            </a:r>
          </a:p>
          <a:p>
            <a:r>
              <a:rPr lang="en-GB" dirty="0"/>
              <a:t>Brief intro to PSCM02 (Working with Young People)</a:t>
            </a:r>
          </a:p>
        </p:txBody>
      </p:sp>
    </p:spTree>
    <p:extLst>
      <p:ext uri="{BB962C8B-B14F-4D97-AF65-F5344CB8AC3E}">
        <p14:creationId xmlns:p14="http://schemas.microsoft.com/office/powerpoint/2010/main" val="19010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sp>
        <p:nvSpPr>
          <p:cNvPr id="2" name="Freeform 2"/>
          <p:cNvSpPr/>
          <p:nvPr/>
        </p:nvSpPr>
        <p:spPr>
          <a:xfrm>
            <a:off x="13140087" y="6235059"/>
            <a:ext cx="9150895" cy="8810773"/>
          </a:xfrm>
          <a:custGeom>
            <a:avLst/>
            <a:gdLst/>
            <a:ahLst/>
            <a:cxnLst/>
            <a:rect l="l" t="t" r="r" b="b"/>
            <a:pathLst>
              <a:path w="9150895" h="8810773">
                <a:moveTo>
                  <a:pt x="0" y="0"/>
                </a:moveTo>
                <a:lnTo>
                  <a:pt x="9150895" y="0"/>
                </a:lnTo>
                <a:lnTo>
                  <a:pt x="9150895" y="8810773"/>
                </a:lnTo>
                <a:lnTo>
                  <a:pt x="0" y="88107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850977" y="7364333"/>
            <a:ext cx="3176812" cy="2922667"/>
          </a:xfrm>
          <a:custGeom>
            <a:avLst/>
            <a:gdLst/>
            <a:ahLst/>
            <a:cxnLst/>
            <a:rect l="l" t="t" r="r" b="b"/>
            <a:pathLst>
              <a:path w="3176812" h="2922667">
                <a:moveTo>
                  <a:pt x="0" y="0"/>
                </a:moveTo>
                <a:lnTo>
                  <a:pt x="3176811" y="0"/>
                </a:lnTo>
                <a:lnTo>
                  <a:pt x="3176811" y="2922667"/>
                </a:lnTo>
                <a:lnTo>
                  <a:pt x="0" y="29226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3319818" y="1028700"/>
            <a:ext cx="9820269" cy="2856823"/>
            <a:chOff x="0" y="0"/>
            <a:chExt cx="13093692" cy="3809097"/>
          </a:xfrm>
        </p:grpSpPr>
        <p:sp>
          <p:nvSpPr>
            <p:cNvPr id="5" name="TextBox 5"/>
            <p:cNvSpPr txBox="1"/>
            <p:nvPr/>
          </p:nvSpPr>
          <p:spPr>
            <a:xfrm>
              <a:off x="0" y="0"/>
              <a:ext cx="13093692" cy="1943100"/>
            </a:xfrm>
            <a:prstGeom prst="rect">
              <a:avLst/>
            </a:prstGeom>
          </p:spPr>
          <p:txBody>
            <a:bodyPr lIns="0" tIns="0" rIns="0" bIns="0" rtlCol="0" anchor="t">
              <a:spAutoFit/>
            </a:bodyPr>
            <a:lstStyle/>
            <a:p>
              <a:pPr marL="0" lvl="0" indent="0">
                <a:lnSpc>
                  <a:spcPts val="11519"/>
                </a:lnSpc>
                <a:spcBef>
                  <a:spcPct val="0"/>
                </a:spcBef>
              </a:pPr>
              <a:r>
                <a:rPr lang="en-US" sz="9600">
                  <a:solidFill>
                    <a:srgbClr val="262A55"/>
                  </a:solidFill>
                  <a:latin typeface="Fredoka One Bold"/>
                </a:rPr>
                <a:t>Get Balanced</a:t>
              </a:r>
            </a:p>
          </p:txBody>
        </p:sp>
        <p:sp>
          <p:nvSpPr>
            <p:cNvPr id="6" name="TextBox 6"/>
            <p:cNvSpPr txBox="1"/>
            <p:nvPr/>
          </p:nvSpPr>
          <p:spPr>
            <a:xfrm>
              <a:off x="0" y="2361720"/>
              <a:ext cx="13093692" cy="1447377"/>
            </a:xfrm>
            <a:prstGeom prst="rect">
              <a:avLst/>
            </a:prstGeom>
          </p:spPr>
          <p:txBody>
            <a:bodyPr lIns="0" tIns="0" rIns="0" bIns="0" rtlCol="0" anchor="t">
              <a:spAutoFit/>
            </a:bodyPr>
            <a:lstStyle/>
            <a:p>
              <a:pPr>
                <a:lnSpc>
                  <a:spcPts val="4480"/>
                </a:lnSpc>
              </a:pPr>
              <a:r>
                <a:rPr lang="en-US" sz="3200">
                  <a:solidFill>
                    <a:srgbClr val="262A55"/>
                  </a:solidFill>
                  <a:latin typeface="Nunito Bold"/>
                </a:rPr>
                <a:t>Down time is really important. Knowing when to switch off is just as important as focus. </a:t>
              </a:r>
            </a:p>
          </p:txBody>
        </p:sp>
      </p:grpSp>
      <p:sp>
        <p:nvSpPr>
          <p:cNvPr id="7" name="Freeform 7"/>
          <p:cNvSpPr/>
          <p:nvPr/>
        </p:nvSpPr>
        <p:spPr>
          <a:xfrm>
            <a:off x="-4783710" y="3806095"/>
            <a:ext cx="9150895" cy="8810773"/>
          </a:xfrm>
          <a:custGeom>
            <a:avLst/>
            <a:gdLst/>
            <a:ahLst/>
            <a:cxnLst/>
            <a:rect l="l" t="t" r="r" b="b"/>
            <a:pathLst>
              <a:path w="9150895" h="8810773">
                <a:moveTo>
                  <a:pt x="0" y="0"/>
                </a:moveTo>
                <a:lnTo>
                  <a:pt x="9150895" y="0"/>
                </a:lnTo>
                <a:lnTo>
                  <a:pt x="9150895" y="8810773"/>
                </a:lnTo>
                <a:lnTo>
                  <a:pt x="0" y="8810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208263" y="7176941"/>
            <a:ext cx="1549375" cy="3110059"/>
          </a:xfrm>
          <a:custGeom>
            <a:avLst/>
            <a:gdLst/>
            <a:ahLst/>
            <a:cxnLst/>
            <a:rect l="l" t="t" r="r" b="b"/>
            <a:pathLst>
              <a:path w="1549375" h="3110059">
                <a:moveTo>
                  <a:pt x="0" y="0"/>
                </a:moveTo>
                <a:lnTo>
                  <a:pt x="1549375" y="0"/>
                </a:lnTo>
                <a:lnTo>
                  <a:pt x="1549375" y="3110059"/>
                </a:lnTo>
                <a:lnTo>
                  <a:pt x="0" y="31100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08263" y="5939958"/>
            <a:ext cx="1965900" cy="4543047"/>
          </a:xfrm>
          <a:custGeom>
            <a:avLst/>
            <a:gdLst/>
            <a:ahLst/>
            <a:cxnLst/>
            <a:rect l="l" t="t" r="r" b="b"/>
            <a:pathLst>
              <a:path w="1965900" h="4543047">
                <a:moveTo>
                  <a:pt x="0" y="0"/>
                </a:moveTo>
                <a:lnTo>
                  <a:pt x="1965901" y="0"/>
                </a:lnTo>
                <a:lnTo>
                  <a:pt x="1965901" y="4543047"/>
                </a:lnTo>
                <a:lnTo>
                  <a:pt x="0" y="4543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757638" y="6097398"/>
            <a:ext cx="1346394" cy="4543047"/>
          </a:xfrm>
          <a:custGeom>
            <a:avLst/>
            <a:gdLst/>
            <a:ahLst/>
            <a:cxnLst/>
            <a:rect l="l" t="t" r="r" b="b"/>
            <a:pathLst>
              <a:path w="1346394" h="4543047">
                <a:moveTo>
                  <a:pt x="0" y="0"/>
                </a:moveTo>
                <a:lnTo>
                  <a:pt x="1346394" y="0"/>
                </a:lnTo>
                <a:lnTo>
                  <a:pt x="1346394" y="4543047"/>
                </a:lnTo>
                <a:lnTo>
                  <a:pt x="0" y="45430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3712553" y="-4590068"/>
            <a:ext cx="9150895" cy="8810773"/>
          </a:xfrm>
          <a:custGeom>
            <a:avLst/>
            <a:gdLst/>
            <a:ahLst/>
            <a:cxnLst/>
            <a:rect l="l" t="t" r="r" b="b"/>
            <a:pathLst>
              <a:path w="9150895" h="8810773">
                <a:moveTo>
                  <a:pt x="0" y="0"/>
                </a:moveTo>
                <a:lnTo>
                  <a:pt x="9150894" y="0"/>
                </a:lnTo>
                <a:lnTo>
                  <a:pt x="9150894" y="8810774"/>
                </a:lnTo>
                <a:lnTo>
                  <a:pt x="0" y="881077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5557958" y="329601"/>
            <a:ext cx="2591263" cy="2730257"/>
          </a:xfrm>
          <a:custGeom>
            <a:avLst/>
            <a:gdLst/>
            <a:ahLst/>
            <a:cxnLst/>
            <a:rect l="l" t="t" r="r" b="b"/>
            <a:pathLst>
              <a:path w="2591263" h="2730257">
                <a:moveTo>
                  <a:pt x="0" y="0"/>
                </a:moveTo>
                <a:lnTo>
                  <a:pt x="2591262" y="0"/>
                </a:lnTo>
                <a:lnTo>
                  <a:pt x="2591262" y="2730258"/>
                </a:lnTo>
                <a:lnTo>
                  <a:pt x="0" y="27302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rot="-2148602">
            <a:off x="1281703" y="5491456"/>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TextBox 14"/>
          <p:cNvSpPr txBox="1"/>
          <p:nvPr/>
        </p:nvSpPr>
        <p:spPr>
          <a:xfrm>
            <a:off x="4367185" y="4173081"/>
            <a:ext cx="5823012" cy="2905924"/>
          </a:xfrm>
          <a:prstGeom prst="rect">
            <a:avLst/>
          </a:prstGeom>
        </p:spPr>
        <p:txBody>
          <a:bodyPr wrap="square" lIns="0" tIns="0" rIns="0" bIns="0" rtlCol="0" anchor="t">
            <a:spAutoFit/>
          </a:bodyPr>
          <a:lstStyle/>
          <a:p>
            <a:pPr marL="582930" lvl="1" indent="-291465">
              <a:lnSpc>
                <a:spcPts val="3779"/>
              </a:lnSpc>
              <a:buFont typeface="Arial"/>
              <a:buChar char="•"/>
            </a:pPr>
            <a:r>
              <a:rPr lang="en-US" sz="2700" dirty="0">
                <a:solidFill>
                  <a:srgbClr val="262A55"/>
                </a:solidFill>
                <a:latin typeface="Nunito"/>
              </a:rPr>
              <a:t>Multiple roles </a:t>
            </a:r>
          </a:p>
          <a:p>
            <a:pPr marL="582930" lvl="1" indent="-291465">
              <a:lnSpc>
                <a:spcPts val="3779"/>
              </a:lnSpc>
              <a:buFont typeface="Arial"/>
              <a:buChar char="•"/>
            </a:pPr>
            <a:r>
              <a:rPr lang="en-US" sz="2700" dirty="0">
                <a:solidFill>
                  <a:srgbClr val="262A55"/>
                </a:solidFill>
                <a:latin typeface="Nunito"/>
              </a:rPr>
              <a:t>The inner critic</a:t>
            </a:r>
          </a:p>
          <a:p>
            <a:pPr marL="582930" lvl="1" indent="-291465">
              <a:lnSpc>
                <a:spcPts val="3779"/>
              </a:lnSpc>
              <a:buFont typeface="Arial"/>
              <a:buChar char="•"/>
            </a:pPr>
            <a:r>
              <a:rPr lang="en-US" sz="2700" dirty="0">
                <a:solidFill>
                  <a:srgbClr val="262A55"/>
                </a:solidFill>
                <a:latin typeface="Nunito"/>
              </a:rPr>
              <a:t>Get support from others</a:t>
            </a:r>
          </a:p>
          <a:p>
            <a:pPr marL="582930" lvl="1" indent="-291465">
              <a:lnSpc>
                <a:spcPts val="3779"/>
              </a:lnSpc>
              <a:buFont typeface="Arial"/>
              <a:buChar char="•"/>
            </a:pPr>
            <a:r>
              <a:rPr lang="en-US" sz="2700" dirty="0">
                <a:solidFill>
                  <a:srgbClr val="262A55"/>
                </a:solidFill>
                <a:latin typeface="Nunito"/>
              </a:rPr>
              <a:t>Switch off!</a:t>
            </a:r>
          </a:p>
          <a:p>
            <a:pPr marL="582930" lvl="1" indent="-291465">
              <a:lnSpc>
                <a:spcPts val="3779"/>
              </a:lnSpc>
              <a:buFont typeface="Arial"/>
              <a:buChar char="•"/>
            </a:pPr>
            <a:r>
              <a:rPr lang="en-US" sz="2700" dirty="0">
                <a:solidFill>
                  <a:srgbClr val="262A55"/>
                </a:solidFill>
                <a:latin typeface="Nunito"/>
              </a:rPr>
              <a:t>Know your happy place</a:t>
            </a:r>
          </a:p>
          <a:p>
            <a:pPr marL="582930" lvl="1" indent="-291465">
              <a:lnSpc>
                <a:spcPts val="3779"/>
              </a:lnSpc>
              <a:buFont typeface="Arial"/>
              <a:buChar char="•"/>
            </a:pPr>
            <a:r>
              <a:rPr lang="en-US" sz="2700" dirty="0">
                <a:solidFill>
                  <a:srgbClr val="262A55"/>
                </a:solidFill>
                <a:latin typeface="Nunito"/>
              </a:rPr>
              <a:t>Good stress</a:t>
            </a:r>
          </a:p>
        </p:txBody>
      </p:sp>
      <p:sp>
        <p:nvSpPr>
          <p:cNvPr id="15" name="TextBox 15"/>
          <p:cNvSpPr txBox="1"/>
          <p:nvPr/>
        </p:nvSpPr>
        <p:spPr>
          <a:xfrm>
            <a:off x="4488495" y="7245647"/>
            <a:ext cx="8763546" cy="1884045"/>
          </a:xfrm>
          <a:prstGeom prst="rect">
            <a:avLst/>
          </a:prstGeom>
        </p:spPr>
        <p:txBody>
          <a:bodyPr lIns="0" tIns="0" rIns="0" bIns="0" rtlCol="0" anchor="t">
            <a:spAutoFit/>
          </a:bodyPr>
          <a:lstStyle/>
          <a:p>
            <a:pPr>
              <a:lnSpc>
                <a:spcPts val="3779"/>
              </a:lnSpc>
            </a:pPr>
            <a:r>
              <a:rPr lang="en-US" sz="2700" dirty="0">
                <a:solidFill>
                  <a:srgbClr val="262A55"/>
                </a:solidFill>
                <a:latin typeface="Nunito Bold"/>
              </a:rPr>
              <a:t>Try this: </a:t>
            </a:r>
            <a:r>
              <a:rPr lang="en-US" sz="2700" dirty="0">
                <a:solidFill>
                  <a:srgbClr val="262A55"/>
                </a:solidFill>
                <a:latin typeface="Nunito"/>
              </a:rPr>
              <a:t>Set aside some time each week to reflect on your progress. This will increase your awareness of your own abilities and provide you with the space to acknowledge your achievements and how you got there.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781" y="-1361045"/>
            <a:ext cx="19717562" cy="11507886"/>
          </a:xfrm>
          <a:custGeom>
            <a:avLst/>
            <a:gdLst/>
            <a:ahLst/>
            <a:cxnLst/>
            <a:rect l="l" t="t" r="r" b="b"/>
            <a:pathLst>
              <a:path w="19717562" h="11507886">
                <a:moveTo>
                  <a:pt x="0" y="0"/>
                </a:moveTo>
                <a:lnTo>
                  <a:pt x="19717562" y="0"/>
                </a:lnTo>
                <a:lnTo>
                  <a:pt x="19717562" y="11507886"/>
                </a:lnTo>
                <a:lnTo>
                  <a:pt x="0" y="11507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419549" y="942975"/>
            <a:ext cx="11448901" cy="755015"/>
          </a:xfrm>
          <a:prstGeom prst="rect">
            <a:avLst/>
          </a:prstGeom>
        </p:spPr>
        <p:txBody>
          <a:bodyPr lIns="0" tIns="0" rIns="0" bIns="0" rtlCol="0" anchor="t">
            <a:spAutoFit/>
          </a:bodyPr>
          <a:lstStyle/>
          <a:p>
            <a:pPr algn="ctr">
              <a:lnSpc>
                <a:spcPts val="6159"/>
              </a:lnSpc>
            </a:pPr>
            <a:r>
              <a:rPr lang="en-US" sz="4400">
                <a:solidFill>
                  <a:srgbClr val="FA7A4A"/>
                </a:solidFill>
                <a:latin typeface="Fredoka One"/>
              </a:rPr>
              <a:t>Postgraduate Study Support at Marjon</a:t>
            </a:r>
          </a:p>
        </p:txBody>
      </p:sp>
      <p:grpSp>
        <p:nvGrpSpPr>
          <p:cNvPr id="4" name="Group 4"/>
          <p:cNvGrpSpPr/>
          <p:nvPr/>
        </p:nvGrpSpPr>
        <p:grpSpPr>
          <a:xfrm>
            <a:off x="1424939" y="2694046"/>
            <a:ext cx="4354315" cy="2068345"/>
            <a:chOff x="0" y="0"/>
            <a:chExt cx="5805754" cy="2757793"/>
          </a:xfrm>
        </p:grpSpPr>
        <p:sp>
          <p:nvSpPr>
            <p:cNvPr id="5" name="TextBox 5"/>
            <p:cNvSpPr txBox="1"/>
            <p:nvPr/>
          </p:nvSpPr>
          <p:spPr>
            <a:xfrm>
              <a:off x="0" y="-57150"/>
              <a:ext cx="5805754" cy="622484"/>
            </a:xfrm>
            <a:prstGeom prst="rect">
              <a:avLst/>
            </a:prstGeom>
          </p:spPr>
          <p:txBody>
            <a:bodyPr lIns="0" tIns="0" rIns="0" bIns="0" rtlCol="0" anchor="t">
              <a:spAutoFit/>
            </a:bodyPr>
            <a:lstStyle/>
            <a:p>
              <a:pPr algn="ctr">
                <a:lnSpc>
                  <a:spcPts val="3920"/>
                </a:lnSpc>
              </a:pPr>
              <a:r>
                <a:rPr lang="en-US" sz="2800">
                  <a:solidFill>
                    <a:srgbClr val="7DABEA"/>
                  </a:solidFill>
                  <a:latin typeface="Nunito Bold"/>
                </a:rPr>
                <a:t>Support Librarians</a:t>
              </a:r>
            </a:p>
          </p:txBody>
        </p:sp>
        <p:sp>
          <p:nvSpPr>
            <p:cNvPr id="6" name="TextBox 6"/>
            <p:cNvSpPr txBox="1"/>
            <p:nvPr/>
          </p:nvSpPr>
          <p:spPr>
            <a:xfrm>
              <a:off x="0" y="820185"/>
              <a:ext cx="5805754" cy="1937608"/>
            </a:xfrm>
            <a:prstGeom prst="rect">
              <a:avLst/>
            </a:prstGeom>
          </p:spPr>
          <p:txBody>
            <a:bodyPr lIns="0" tIns="0" rIns="0" bIns="0" rtlCol="0" anchor="t">
              <a:spAutoFit/>
            </a:bodyPr>
            <a:lstStyle/>
            <a:p>
              <a:pPr algn="ctr">
                <a:lnSpc>
                  <a:spcPts val="2939"/>
                </a:lnSpc>
              </a:pPr>
              <a:r>
                <a:rPr lang="en-US" sz="2099">
                  <a:solidFill>
                    <a:srgbClr val="262A55"/>
                  </a:solidFill>
                  <a:latin typeface="Nunito"/>
                </a:rPr>
                <a:t>User Education Librarian</a:t>
              </a:r>
            </a:p>
            <a:p>
              <a:pPr algn="ctr">
                <a:lnSpc>
                  <a:spcPts val="2939"/>
                </a:lnSpc>
              </a:pPr>
              <a:r>
                <a:rPr lang="en-US" sz="2099">
                  <a:solidFill>
                    <a:srgbClr val="262A55"/>
                  </a:solidFill>
                  <a:latin typeface="Nunito"/>
                </a:rPr>
                <a:t>Steve Gunard</a:t>
              </a:r>
            </a:p>
            <a:p>
              <a:pPr algn="ctr">
                <a:lnSpc>
                  <a:spcPts val="2939"/>
                </a:lnSpc>
              </a:pPr>
              <a:r>
                <a:rPr lang="en-US" sz="2099">
                  <a:solidFill>
                    <a:srgbClr val="262A55"/>
                  </a:solidFill>
                  <a:latin typeface="Nunito"/>
                </a:rPr>
                <a:t>Study Skills Librarian </a:t>
              </a:r>
            </a:p>
            <a:p>
              <a:pPr algn="ctr">
                <a:lnSpc>
                  <a:spcPts val="2940"/>
                </a:lnSpc>
              </a:pPr>
              <a:r>
                <a:rPr lang="en-US" sz="2100">
                  <a:solidFill>
                    <a:srgbClr val="262A55"/>
                  </a:solidFill>
                  <a:latin typeface="Nunito"/>
                </a:rPr>
                <a:t>Tom Nicholls</a:t>
              </a:r>
            </a:p>
          </p:txBody>
        </p:sp>
      </p:grpSp>
      <p:grpSp>
        <p:nvGrpSpPr>
          <p:cNvPr id="7" name="Group 7"/>
          <p:cNvGrpSpPr/>
          <p:nvPr/>
        </p:nvGrpSpPr>
        <p:grpSpPr>
          <a:xfrm>
            <a:off x="6966842" y="2694046"/>
            <a:ext cx="4354315" cy="1698852"/>
            <a:chOff x="0" y="0"/>
            <a:chExt cx="5805754" cy="2265136"/>
          </a:xfrm>
        </p:grpSpPr>
        <p:sp>
          <p:nvSpPr>
            <p:cNvPr id="8" name="TextBox 8"/>
            <p:cNvSpPr txBox="1"/>
            <p:nvPr/>
          </p:nvSpPr>
          <p:spPr>
            <a:xfrm>
              <a:off x="0" y="-57150"/>
              <a:ext cx="5805754" cy="622484"/>
            </a:xfrm>
            <a:prstGeom prst="rect">
              <a:avLst/>
            </a:prstGeom>
          </p:spPr>
          <p:txBody>
            <a:bodyPr lIns="0" tIns="0" rIns="0" bIns="0" rtlCol="0" anchor="t">
              <a:spAutoFit/>
            </a:bodyPr>
            <a:lstStyle/>
            <a:p>
              <a:pPr algn="ctr">
                <a:lnSpc>
                  <a:spcPts val="3919"/>
                </a:lnSpc>
              </a:pPr>
              <a:r>
                <a:rPr lang="en-US" sz="2800">
                  <a:solidFill>
                    <a:srgbClr val="7DABEA"/>
                  </a:solidFill>
                  <a:latin typeface="Nunito Bold"/>
                </a:rPr>
                <a:t>Study Groups</a:t>
              </a:r>
            </a:p>
          </p:txBody>
        </p:sp>
        <p:sp>
          <p:nvSpPr>
            <p:cNvPr id="9" name="TextBox 9"/>
            <p:cNvSpPr txBox="1"/>
            <p:nvPr/>
          </p:nvSpPr>
          <p:spPr>
            <a:xfrm>
              <a:off x="0" y="820185"/>
              <a:ext cx="5805754" cy="1444951"/>
            </a:xfrm>
            <a:prstGeom prst="rect">
              <a:avLst/>
            </a:prstGeom>
          </p:spPr>
          <p:txBody>
            <a:bodyPr lIns="0" tIns="0" rIns="0" bIns="0" rtlCol="0" anchor="t">
              <a:spAutoFit/>
            </a:bodyPr>
            <a:lstStyle/>
            <a:p>
              <a:pPr marL="0" lvl="0" indent="0" algn="ctr">
                <a:lnSpc>
                  <a:spcPts val="2939"/>
                </a:lnSpc>
                <a:spcBef>
                  <a:spcPct val="0"/>
                </a:spcBef>
              </a:pPr>
              <a:r>
                <a:rPr lang="en-US" sz="2099">
                  <a:solidFill>
                    <a:srgbClr val="262A55"/>
                  </a:solidFill>
                  <a:latin typeface="Nunito"/>
                </a:rPr>
                <a:t>We facilitate a number of study groups and will support you in setting up your own.</a:t>
              </a:r>
            </a:p>
          </p:txBody>
        </p:sp>
      </p:grpSp>
      <p:grpSp>
        <p:nvGrpSpPr>
          <p:cNvPr id="10" name="Group 10"/>
          <p:cNvGrpSpPr/>
          <p:nvPr/>
        </p:nvGrpSpPr>
        <p:grpSpPr>
          <a:xfrm>
            <a:off x="12508746" y="2694046"/>
            <a:ext cx="4354315" cy="2068345"/>
            <a:chOff x="0" y="0"/>
            <a:chExt cx="5805754" cy="2757793"/>
          </a:xfrm>
        </p:grpSpPr>
        <p:sp>
          <p:nvSpPr>
            <p:cNvPr id="11" name="TextBox 11"/>
            <p:cNvSpPr txBox="1"/>
            <p:nvPr/>
          </p:nvSpPr>
          <p:spPr>
            <a:xfrm>
              <a:off x="0" y="-57150"/>
              <a:ext cx="5805754" cy="622484"/>
            </a:xfrm>
            <a:prstGeom prst="rect">
              <a:avLst/>
            </a:prstGeom>
          </p:spPr>
          <p:txBody>
            <a:bodyPr lIns="0" tIns="0" rIns="0" bIns="0" rtlCol="0" anchor="t">
              <a:spAutoFit/>
            </a:bodyPr>
            <a:lstStyle/>
            <a:p>
              <a:pPr algn="ctr">
                <a:lnSpc>
                  <a:spcPts val="3919"/>
                </a:lnSpc>
              </a:pPr>
              <a:r>
                <a:rPr lang="en-US" sz="2800">
                  <a:solidFill>
                    <a:srgbClr val="7DABEA"/>
                  </a:solidFill>
                  <a:latin typeface="Nunito Bold"/>
                </a:rPr>
                <a:t>Specialist Study Skills</a:t>
              </a:r>
            </a:p>
          </p:txBody>
        </p:sp>
        <p:sp>
          <p:nvSpPr>
            <p:cNvPr id="12" name="TextBox 12"/>
            <p:cNvSpPr txBox="1"/>
            <p:nvPr/>
          </p:nvSpPr>
          <p:spPr>
            <a:xfrm>
              <a:off x="0" y="820185"/>
              <a:ext cx="5805754" cy="1937608"/>
            </a:xfrm>
            <a:prstGeom prst="rect">
              <a:avLst/>
            </a:prstGeom>
          </p:spPr>
          <p:txBody>
            <a:bodyPr lIns="0" tIns="0" rIns="0" bIns="0" rtlCol="0" anchor="t">
              <a:spAutoFit/>
            </a:bodyPr>
            <a:lstStyle/>
            <a:p>
              <a:pPr marL="0" lvl="0" indent="0" algn="ctr">
                <a:lnSpc>
                  <a:spcPts val="2939"/>
                </a:lnSpc>
                <a:spcBef>
                  <a:spcPct val="0"/>
                </a:spcBef>
              </a:pPr>
              <a:r>
                <a:rPr lang="en-US" sz="2099">
                  <a:solidFill>
                    <a:srgbClr val="262A55"/>
                  </a:solidFill>
                  <a:latin typeface="Nunito"/>
                </a:rPr>
                <a:t>If you suspect you have a SpLD then speak to us. Depending on the outcome, you might be eligible for additional study skills support.</a:t>
              </a:r>
            </a:p>
          </p:txBody>
        </p:sp>
      </p:grpSp>
      <p:grpSp>
        <p:nvGrpSpPr>
          <p:cNvPr id="13" name="Group 13"/>
          <p:cNvGrpSpPr/>
          <p:nvPr/>
        </p:nvGrpSpPr>
        <p:grpSpPr>
          <a:xfrm>
            <a:off x="12508746" y="5828228"/>
            <a:ext cx="4354315" cy="1387688"/>
            <a:chOff x="0" y="-57149"/>
            <a:chExt cx="5805754" cy="1850251"/>
          </a:xfrm>
        </p:grpSpPr>
        <p:sp>
          <p:nvSpPr>
            <p:cNvPr id="14" name="TextBox 14"/>
            <p:cNvSpPr txBox="1"/>
            <p:nvPr/>
          </p:nvSpPr>
          <p:spPr>
            <a:xfrm>
              <a:off x="0" y="-57149"/>
              <a:ext cx="5805754" cy="643765"/>
            </a:xfrm>
            <a:prstGeom prst="rect">
              <a:avLst/>
            </a:prstGeom>
          </p:spPr>
          <p:txBody>
            <a:bodyPr lIns="0" tIns="0" rIns="0" bIns="0" rtlCol="0" anchor="t">
              <a:spAutoFit/>
            </a:bodyPr>
            <a:lstStyle/>
            <a:p>
              <a:pPr algn="ctr">
                <a:lnSpc>
                  <a:spcPts val="3919"/>
                </a:lnSpc>
              </a:pPr>
              <a:r>
                <a:rPr lang="en-US" sz="2800" dirty="0" err="1">
                  <a:solidFill>
                    <a:srgbClr val="7DABEA"/>
                  </a:solidFill>
                  <a:latin typeface="Nunito Bold"/>
                </a:rPr>
                <a:t>Studiosity</a:t>
              </a:r>
            </a:p>
          </p:txBody>
        </p:sp>
        <p:sp>
          <p:nvSpPr>
            <p:cNvPr id="15" name="TextBox 15"/>
            <p:cNvSpPr txBox="1"/>
            <p:nvPr/>
          </p:nvSpPr>
          <p:spPr>
            <a:xfrm>
              <a:off x="0" y="820186"/>
              <a:ext cx="5805754" cy="972916"/>
            </a:xfrm>
            <a:prstGeom prst="rect">
              <a:avLst/>
            </a:prstGeom>
          </p:spPr>
          <p:txBody>
            <a:bodyPr lIns="0" tIns="0" rIns="0" bIns="0" rtlCol="0" anchor="t">
              <a:spAutoFit/>
            </a:bodyPr>
            <a:lstStyle/>
            <a:p>
              <a:pPr algn="ctr">
                <a:lnSpc>
                  <a:spcPts val="2939"/>
                </a:lnSpc>
                <a:spcBef>
                  <a:spcPct val="0"/>
                </a:spcBef>
              </a:pPr>
              <a:r>
                <a:rPr lang="en-US" sz="2050" dirty="0">
                  <a:solidFill>
                    <a:srgbClr val="262A55"/>
                  </a:solidFill>
                  <a:latin typeface="Nunito"/>
                </a:rPr>
                <a:t>24/7 writing feedback and study support through Connect Live </a:t>
              </a:r>
            </a:p>
          </p:txBody>
        </p:sp>
      </p:grpSp>
      <p:grpSp>
        <p:nvGrpSpPr>
          <p:cNvPr id="16" name="Group 16"/>
          <p:cNvGrpSpPr/>
          <p:nvPr/>
        </p:nvGrpSpPr>
        <p:grpSpPr>
          <a:xfrm>
            <a:off x="6966842" y="5871090"/>
            <a:ext cx="4354315" cy="2068345"/>
            <a:chOff x="0" y="0"/>
            <a:chExt cx="5805754" cy="2757793"/>
          </a:xfrm>
        </p:grpSpPr>
        <p:sp>
          <p:nvSpPr>
            <p:cNvPr id="17" name="TextBox 17"/>
            <p:cNvSpPr txBox="1"/>
            <p:nvPr/>
          </p:nvSpPr>
          <p:spPr>
            <a:xfrm>
              <a:off x="0" y="-57150"/>
              <a:ext cx="5805754" cy="622484"/>
            </a:xfrm>
            <a:prstGeom prst="rect">
              <a:avLst/>
            </a:prstGeom>
          </p:spPr>
          <p:txBody>
            <a:bodyPr lIns="0" tIns="0" rIns="0" bIns="0" rtlCol="0" anchor="t">
              <a:spAutoFit/>
            </a:bodyPr>
            <a:lstStyle/>
            <a:p>
              <a:pPr algn="ctr">
                <a:lnSpc>
                  <a:spcPts val="3919"/>
                </a:lnSpc>
              </a:pPr>
              <a:r>
                <a:rPr lang="en-US" sz="2800">
                  <a:solidFill>
                    <a:srgbClr val="7DABEA"/>
                  </a:solidFill>
                  <a:latin typeface="Nunito Bold"/>
                </a:rPr>
                <a:t>The Library</a:t>
              </a:r>
            </a:p>
          </p:txBody>
        </p:sp>
        <p:sp>
          <p:nvSpPr>
            <p:cNvPr id="18" name="TextBox 18"/>
            <p:cNvSpPr txBox="1"/>
            <p:nvPr/>
          </p:nvSpPr>
          <p:spPr>
            <a:xfrm>
              <a:off x="0" y="820185"/>
              <a:ext cx="5805754" cy="1937608"/>
            </a:xfrm>
            <a:prstGeom prst="rect">
              <a:avLst/>
            </a:prstGeom>
          </p:spPr>
          <p:txBody>
            <a:bodyPr lIns="0" tIns="0" rIns="0" bIns="0" rtlCol="0" anchor="t">
              <a:spAutoFit/>
            </a:bodyPr>
            <a:lstStyle/>
            <a:p>
              <a:pPr marL="0" lvl="0" indent="0" algn="ctr">
                <a:lnSpc>
                  <a:spcPts val="2939"/>
                </a:lnSpc>
                <a:spcBef>
                  <a:spcPct val="0"/>
                </a:spcBef>
              </a:pPr>
              <a:r>
                <a:rPr lang="en-US" sz="2099">
                  <a:solidFill>
                    <a:srgbClr val="262A55"/>
                  </a:solidFill>
                  <a:latin typeface="Nunito"/>
                </a:rPr>
                <a:t>Providing you access to a wealth of information resources, both online and in print. If we don't have it, we'll find it! </a:t>
              </a:r>
            </a:p>
          </p:txBody>
        </p:sp>
      </p:grpSp>
      <p:grpSp>
        <p:nvGrpSpPr>
          <p:cNvPr id="19" name="Group 19"/>
          <p:cNvGrpSpPr/>
          <p:nvPr/>
        </p:nvGrpSpPr>
        <p:grpSpPr>
          <a:xfrm>
            <a:off x="1424939" y="5828227"/>
            <a:ext cx="4354315" cy="1761509"/>
            <a:chOff x="0" y="-57150"/>
            <a:chExt cx="5805754" cy="2348678"/>
          </a:xfrm>
        </p:grpSpPr>
        <p:sp>
          <p:nvSpPr>
            <p:cNvPr id="20" name="TextBox 20"/>
            <p:cNvSpPr txBox="1"/>
            <p:nvPr/>
          </p:nvSpPr>
          <p:spPr>
            <a:xfrm>
              <a:off x="0" y="-57150"/>
              <a:ext cx="5805754" cy="622484"/>
            </a:xfrm>
            <a:prstGeom prst="rect">
              <a:avLst/>
            </a:prstGeom>
          </p:spPr>
          <p:txBody>
            <a:bodyPr lIns="0" tIns="0" rIns="0" bIns="0" rtlCol="0" anchor="t">
              <a:spAutoFit/>
            </a:bodyPr>
            <a:lstStyle/>
            <a:p>
              <a:pPr algn="ctr">
                <a:lnSpc>
                  <a:spcPts val="3919"/>
                </a:lnSpc>
              </a:pPr>
              <a:r>
                <a:rPr lang="en-US" sz="2800">
                  <a:solidFill>
                    <a:srgbClr val="7DABEA"/>
                  </a:solidFill>
                  <a:latin typeface="Nunito Bold"/>
                </a:rPr>
                <a:t>The AIM Programme</a:t>
              </a:r>
            </a:p>
          </p:txBody>
        </p:sp>
        <p:sp>
          <p:nvSpPr>
            <p:cNvPr id="21" name="TextBox 21"/>
            <p:cNvSpPr txBox="1"/>
            <p:nvPr/>
          </p:nvSpPr>
          <p:spPr>
            <a:xfrm>
              <a:off x="0" y="820185"/>
              <a:ext cx="5805754" cy="1471343"/>
            </a:xfrm>
            <a:prstGeom prst="rect">
              <a:avLst/>
            </a:prstGeom>
          </p:spPr>
          <p:txBody>
            <a:bodyPr lIns="0" tIns="0" rIns="0" bIns="0" rtlCol="0" anchor="t">
              <a:spAutoFit/>
            </a:bodyPr>
            <a:lstStyle/>
            <a:p>
              <a:pPr marL="0" lvl="0" indent="0" algn="ctr">
                <a:lnSpc>
                  <a:spcPts val="2939"/>
                </a:lnSpc>
                <a:spcBef>
                  <a:spcPct val="0"/>
                </a:spcBef>
              </a:pPr>
              <a:r>
                <a:rPr lang="en-US" sz="2099" dirty="0">
                  <a:solidFill>
                    <a:srgbClr val="262A55"/>
                  </a:solidFill>
                  <a:latin typeface="Nunito"/>
                </a:rPr>
                <a:t>Weekly sessions on academic and information skills. Great as a refresher for PG study! </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TextBox 2"/>
          <p:cNvSpPr txBox="1"/>
          <p:nvPr/>
        </p:nvSpPr>
        <p:spPr>
          <a:xfrm>
            <a:off x="1028700" y="2404224"/>
            <a:ext cx="16230600" cy="5829801"/>
          </a:xfrm>
          <a:prstGeom prst="rect">
            <a:avLst/>
          </a:prstGeom>
        </p:spPr>
        <p:txBody>
          <a:bodyPr lIns="0" tIns="0" rIns="0" bIns="0" rtlCol="0" anchor="t">
            <a:spAutoFit/>
          </a:bodyPr>
          <a:lstStyle/>
          <a:p>
            <a:pPr>
              <a:lnSpc>
                <a:spcPts val="3780"/>
              </a:lnSpc>
            </a:pPr>
            <a:r>
              <a:rPr lang="en-US" sz="2700" dirty="0">
                <a:solidFill>
                  <a:srgbClr val="262A55"/>
                </a:solidFill>
                <a:latin typeface="Nunito Bold"/>
              </a:rPr>
              <a:t>Books</a:t>
            </a:r>
          </a:p>
          <a:p>
            <a:pPr>
              <a:lnSpc>
                <a:spcPts val="3779"/>
              </a:lnSpc>
            </a:pPr>
            <a:r>
              <a:rPr lang="en-US" sz="2700" dirty="0">
                <a:solidFill>
                  <a:srgbClr val="262A55"/>
                </a:solidFill>
                <a:latin typeface="Nunito"/>
              </a:rPr>
              <a:t>Katz, L. (2018). </a:t>
            </a:r>
            <a:r>
              <a:rPr lang="en-US" sz="2700" i="1" dirty="0">
                <a:solidFill>
                  <a:srgbClr val="262A55"/>
                </a:solidFill>
                <a:latin typeface="Nunito"/>
              </a:rPr>
              <a:t>Critical thinking and persuasive writing for postgraduates</a:t>
            </a:r>
            <a:r>
              <a:rPr lang="en-US" sz="2700" dirty="0">
                <a:solidFill>
                  <a:srgbClr val="262A55"/>
                </a:solidFill>
                <a:latin typeface="Nunito"/>
              </a:rPr>
              <a:t>. Palgrave Macmillan.</a:t>
            </a:r>
          </a:p>
          <a:p>
            <a:pPr>
              <a:lnSpc>
                <a:spcPts val="3779"/>
              </a:lnSpc>
            </a:pPr>
            <a:r>
              <a:rPr lang="en-US" sz="2700" dirty="0">
                <a:solidFill>
                  <a:srgbClr val="262A55"/>
                </a:solidFill>
                <a:latin typeface="Nunito"/>
              </a:rPr>
              <a:t>Nygaard, L. (2015). </a:t>
            </a:r>
            <a:r>
              <a:rPr lang="en-US" sz="2700" i="1" dirty="0">
                <a:solidFill>
                  <a:srgbClr val="262A55"/>
                </a:solidFill>
                <a:latin typeface="Nunito"/>
              </a:rPr>
              <a:t>Writing for scholars: A practical guide to making sense &amp; being heard </a:t>
            </a:r>
            <a:r>
              <a:rPr lang="en-US" sz="2700" dirty="0">
                <a:solidFill>
                  <a:srgbClr val="262A55"/>
                </a:solidFill>
                <a:latin typeface="Nunito"/>
              </a:rPr>
              <a:t>(2nd ed.).</a:t>
            </a:r>
          </a:p>
          <a:p>
            <a:pPr>
              <a:lnSpc>
                <a:spcPts val="3779"/>
              </a:lnSpc>
            </a:pPr>
            <a:r>
              <a:rPr lang="en-US" sz="2700" dirty="0">
                <a:solidFill>
                  <a:srgbClr val="262A55"/>
                </a:solidFill>
                <a:latin typeface="Nunito"/>
              </a:rPr>
              <a:t>Sage.</a:t>
            </a:r>
          </a:p>
          <a:p>
            <a:pPr>
              <a:lnSpc>
                <a:spcPts val="3780"/>
              </a:lnSpc>
            </a:pPr>
            <a:r>
              <a:rPr lang="en-US" sz="2700" dirty="0">
                <a:solidFill>
                  <a:srgbClr val="262A55"/>
                </a:solidFill>
                <a:latin typeface="Nunito"/>
              </a:rPr>
              <a:t>Wallace, M., &amp; Wray, A. (2016). </a:t>
            </a:r>
            <a:r>
              <a:rPr lang="en-US" sz="2700" i="1" dirty="0">
                <a:solidFill>
                  <a:srgbClr val="262A55"/>
                </a:solidFill>
                <a:latin typeface="Nunito"/>
              </a:rPr>
              <a:t>Critical reading and writing for postgraduates </a:t>
            </a:r>
            <a:r>
              <a:rPr lang="en-US" sz="2700" dirty="0">
                <a:solidFill>
                  <a:srgbClr val="262A55"/>
                </a:solidFill>
                <a:latin typeface="Nunito"/>
              </a:rPr>
              <a:t>(3rd ed.). Sage.</a:t>
            </a:r>
          </a:p>
          <a:p>
            <a:pPr>
              <a:lnSpc>
                <a:spcPts val="3780"/>
              </a:lnSpc>
            </a:pPr>
            <a:endParaRPr lang="en-US" sz="2700" dirty="0">
              <a:solidFill>
                <a:srgbClr val="262A55"/>
              </a:solidFill>
              <a:latin typeface="Nunito"/>
            </a:endParaRPr>
          </a:p>
          <a:p>
            <a:pPr>
              <a:lnSpc>
                <a:spcPts val="3780"/>
              </a:lnSpc>
            </a:pPr>
            <a:r>
              <a:rPr lang="en-US" sz="2700" dirty="0">
                <a:solidFill>
                  <a:srgbClr val="262A55"/>
                </a:solidFill>
                <a:latin typeface="Nunito Bold"/>
              </a:rPr>
              <a:t>Webpages</a:t>
            </a:r>
          </a:p>
          <a:p>
            <a:pPr>
              <a:lnSpc>
                <a:spcPts val="3780"/>
              </a:lnSpc>
            </a:pPr>
            <a:r>
              <a:rPr lang="en-US" sz="2700" dirty="0">
                <a:solidFill>
                  <a:srgbClr val="262A55"/>
                </a:solidFill>
                <a:latin typeface="Nunito"/>
              </a:rPr>
              <a:t>Marjon Study Skills: https://sites.marjon.ac.uk/handbook/study-skills/ </a:t>
            </a:r>
          </a:p>
          <a:p>
            <a:pPr>
              <a:lnSpc>
                <a:spcPts val="3780"/>
              </a:lnSpc>
            </a:pPr>
            <a:r>
              <a:rPr lang="en-US" sz="2700" dirty="0">
                <a:solidFill>
                  <a:srgbClr val="262A55"/>
                </a:solidFill>
                <a:latin typeface="Nunito"/>
              </a:rPr>
              <a:t>FX Plus Study Planner: https://studyhub.fxplus.ac.uk/tools/assignment-calculator/#?start=1558358027456&amp;end=1560777227461  </a:t>
            </a:r>
          </a:p>
          <a:p>
            <a:pPr>
              <a:lnSpc>
                <a:spcPts val="3780"/>
              </a:lnSpc>
            </a:pPr>
            <a:r>
              <a:rPr lang="en-US" sz="2700" dirty="0" err="1">
                <a:solidFill>
                  <a:srgbClr val="262A55"/>
                </a:solidFill>
                <a:latin typeface="Nunito"/>
              </a:rPr>
              <a:t>Goblin.tools</a:t>
            </a:r>
            <a:r>
              <a:rPr lang="en-US" sz="2700" dirty="0">
                <a:solidFill>
                  <a:srgbClr val="262A55"/>
                </a:solidFill>
                <a:latin typeface="Nunito"/>
              </a:rPr>
              <a:t> Magic To-Do: https://goblin.tools/</a:t>
            </a:r>
          </a:p>
          <a:p>
            <a:pPr>
              <a:lnSpc>
                <a:spcPts val="3779"/>
              </a:lnSpc>
            </a:pPr>
            <a:r>
              <a:rPr lang="en-US" sz="2700" dirty="0" err="1">
                <a:solidFill>
                  <a:srgbClr val="262A55"/>
                </a:solidFill>
                <a:latin typeface="Nunito"/>
              </a:rPr>
              <a:t>FutureLearn</a:t>
            </a:r>
            <a:r>
              <a:rPr lang="en-US" sz="2700" dirty="0">
                <a:solidFill>
                  <a:srgbClr val="262A55"/>
                </a:solidFill>
                <a:latin typeface="Nunito"/>
              </a:rPr>
              <a:t>: https://www.futurelearn.com/ </a:t>
            </a:r>
          </a:p>
        </p:txBody>
      </p:sp>
      <p:sp>
        <p:nvSpPr>
          <p:cNvPr id="3" name="TextBox 3"/>
          <p:cNvSpPr txBox="1"/>
          <p:nvPr/>
        </p:nvSpPr>
        <p:spPr>
          <a:xfrm>
            <a:off x="3419549" y="942975"/>
            <a:ext cx="11448901" cy="755015"/>
          </a:xfrm>
          <a:prstGeom prst="rect">
            <a:avLst/>
          </a:prstGeom>
        </p:spPr>
        <p:txBody>
          <a:bodyPr lIns="0" tIns="0" rIns="0" bIns="0" rtlCol="0" anchor="t">
            <a:spAutoFit/>
          </a:bodyPr>
          <a:lstStyle/>
          <a:p>
            <a:pPr algn="ctr">
              <a:lnSpc>
                <a:spcPts val="6159"/>
              </a:lnSpc>
            </a:pPr>
            <a:r>
              <a:rPr lang="en-US" sz="4400">
                <a:solidFill>
                  <a:srgbClr val="FA7A4A"/>
                </a:solidFill>
                <a:latin typeface="Fredoka One"/>
              </a:rPr>
              <a:t>Useful Sources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sp>
        <p:nvSpPr>
          <p:cNvPr id="2" name="Freeform 2"/>
          <p:cNvSpPr/>
          <p:nvPr/>
        </p:nvSpPr>
        <p:spPr>
          <a:xfrm>
            <a:off x="10973110" y="1345689"/>
            <a:ext cx="5855332" cy="7912611"/>
          </a:xfrm>
          <a:custGeom>
            <a:avLst/>
            <a:gdLst/>
            <a:ahLst/>
            <a:cxnLst/>
            <a:rect l="l" t="t" r="r" b="b"/>
            <a:pathLst>
              <a:path w="5855332" h="7912611">
                <a:moveTo>
                  <a:pt x="0" y="0"/>
                </a:moveTo>
                <a:lnTo>
                  <a:pt x="5855332" y="0"/>
                </a:lnTo>
                <a:lnTo>
                  <a:pt x="5855332" y="7912611"/>
                </a:lnTo>
                <a:lnTo>
                  <a:pt x="0" y="79126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1900483" y="3385309"/>
            <a:ext cx="4000587" cy="2805499"/>
            <a:chOff x="0" y="0"/>
            <a:chExt cx="5334116" cy="3740665"/>
          </a:xfrm>
        </p:grpSpPr>
        <p:sp>
          <p:nvSpPr>
            <p:cNvPr id="4" name="TextBox 4"/>
            <p:cNvSpPr txBox="1"/>
            <p:nvPr/>
          </p:nvSpPr>
          <p:spPr>
            <a:xfrm>
              <a:off x="0" y="-57150"/>
              <a:ext cx="5334116" cy="650576"/>
            </a:xfrm>
            <a:prstGeom prst="rect">
              <a:avLst/>
            </a:prstGeom>
          </p:spPr>
          <p:txBody>
            <a:bodyPr lIns="0" tIns="0" rIns="0" bIns="0" rtlCol="0" anchor="t">
              <a:spAutoFit/>
            </a:bodyPr>
            <a:lstStyle/>
            <a:p>
              <a:pPr algn="ctr">
                <a:lnSpc>
                  <a:spcPts val="4113"/>
                </a:lnSpc>
              </a:pPr>
              <a:r>
                <a:rPr lang="en-US" sz="2937">
                  <a:solidFill>
                    <a:srgbClr val="262A55"/>
                  </a:solidFill>
                  <a:latin typeface="Nunito Bold"/>
                </a:rPr>
                <a:t>Study Queries</a:t>
              </a:r>
            </a:p>
          </p:txBody>
        </p:sp>
        <p:sp>
          <p:nvSpPr>
            <p:cNvPr id="5" name="TextBox 5"/>
            <p:cNvSpPr txBox="1"/>
            <p:nvPr/>
          </p:nvSpPr>
          <p:spPr>
            <a:xfrm>
              <a:off x="0" y="710381"/>
              <a:ext cx="5334116" cy="572542"/>
            </a:xfrm>
            <a:prstGeom prst="rect">
              <a:avLst/>
            </a:prstGeom>
          </p:spPr>
          <p:txBody>
            <a:bodyPr lIns="0" tIns="0" rIns="0" bIns="0" rtlCol="0" anchor="t">
              <a:spAutoFit/>
            </a:bodyPr>
            <a:lstStyle/>
            <a:p>
              <a:pPr algn="ctr">
                <a:lnSpc>
                  <a:spcPts val="3640"/>
                </a:lnSpc>
              </a:pPr>
              <a:r>
                <a:rPr lang="en-US" sz="2600">
                  <a:solidFill>
                    <a:srgbClr val="262A55"/>
                  </a:solidFill>
                  <a:latin typeface="Nunito"/>
                </a:rPr>
                <a:t>studyskills@marjon.ac.uk</a:t>
              </a:r>
            </a:p>
          </p:txBody>
        </p:sp>
        <p:sp>
          <p:nvSpPr>
            <p:cNvPr id="6" name="TextBox 6"/>
            <p:cNvSpPr txBox="1"/>
            <p:nvPr/>
          </p:nvSpPr>
          <p:spPr>
            <a:xfrm>
              <a:off x="0" y="2400592"/>
              <a:ext cx="5334116" cy="650576"/>
            </a:xfrm>
            <a:prstGeom prst="rect">
              <a:avLst/>
            </a:prstGeom>
          </p:spPr>
          <p:txBody>
            <a:bodyPr lIns="0" tIns="0" rIns="0" bIns="0" rtlCol="0" anchor="t">
              <a:spAutoFit/>
            </a:bodyPr>
            <a:lstStyle/>
            <a:p>
              <a:pPr algn="ctr">
                <a:lnSpc>
                  <a:spcPts val="4113"/>
                </a:lnSpc>
              </a:pPr>
              <a:r>
                <a:rPr lang="en-US" sz="2937">
                  <a:solidFill>
                    <a:srgbClr val="262A55"/>
                  </a:solidFill>
                  <a:latin typeface="Nunito Bold"/>
                </a:rPr>
                <a:t>Applicant Queries</a:t>
              </a:r>
            </a:p>
          </p:txBody>
        </p:sp>
        <p:sp>
          <p:nvSpPr>
            <p:cNvPr id="7" name="TextBox 7"/>
            <p:cNvSpPr txBox="1"/>
            <p:nvPr/>
          </p:nvSpPr>
          <p:spPr>
            <a:xfrm>
              <a:off x="0" y="3168123"/>
              <a:ext cx="5334116" cy="572542"/>
            </a:xfrm>
            <a:prstGeom prst="rect">
              <a:avLst/>
            </a:prstGeom>
          </p:spPr>
          <p:txBody>
            <a:bodyPr lIns="0" tIns="0" rIns="0" bIns="0" rtlCol="0" anchor="t">
              <a:spAutoFit/>
            </a:bodyPr>
            <a:lstStyle/>
            <a:p>
              <a:pPr algn="ctr">
                <a:lnSpc>
                  <a:spcPts val="3640"/>
                </a:lnSpc>
              </a:pPr>
              <a:r>
                <a:rPr lang="en-US" sz="2600">
                  <a:solidFill>
                    <a:srgbClr val="262A55"/>
                  </a:solidFill>
                  <a:latin typeface="Nunito"/>
                </a:rPr>
                <a:t>liaison@marjon.ac.uk</a:t>
              </a:r>
            </a:p>
          </p:txBody>
        </p:sp>
      </p:grpSp>
      <p:grpSp>
        <p:nvGrpSpPr>
          <p:cNvPr id="8" name="Group 8"/>
          <p:cNvGrpSpPr/>
          <p:nvPr/>
        </p:nvGrpSpPr>
        <p:grpSpPr>
          <a:xfrm>
            <a:off x="2052199" y="3385309"/>
            <a:ext cx="8115300" cy="4710148"/>
            <a:chOff x="0" y="0"/>
            <a:chExt cx="10820400" cy="6280198"/>
          </a:xfrm>
        </p:grpSpPr>
        <p:sp>
          <p:nvSpPr>
            <p:cNvPr id="9" name="TextBox 9"/>
            <p:cNvSpPr txBox="1"/>
            <p:nvPr/>
          </p:nvSpPr>
          <p:spPr>
            <a:xfrm>
              <a:off x="0" y="0"/>
              <a:ext cx="10820400" cy="1460500"/>
            </a:xfrm>
            <a:prstGeom prst="rect">
              <a:avLst/>
            </a:prstGeom>
          </p:spPr>
          <p:txBody>
            <a:bodyPr lIns="0" tIns="0" rIns="0" bIns="0" rtlCol="0" anchor="t">
              <a:spAutoFit/>
            </a:bodyPr>
            <a:lstStyle/>
            <a:p>
              <a:pPr>
                <a:lnSpc>
                  <a:spcPts val="8640"/>
                </a:lnSpc>
              </a:pPr>
              <a:r>
                <a:rPr lang="en-US" sz="7200">
                  <a:solidFill>
                    <a:srgbClr val="F8F5EF"/>
                  </a:solidFill>
                  <a:latin typeface="Fredoka One Bold"/>
                </a:rPr>
                <a:t>Questions? </a:t>
              </a:r>
            </a:p>
          </p:txBody>
        </p:sp>
        <p:sp>
          <p:nvSpPr>
            <p:cNvPr id="10" name="TextBox 10"/>
            <p:cNvSpPr txBox="1"/>
            <p:nvPr/>
          </p:nvSpPr>
          <p:spPr>
            <a:xfrm>
              <a:off x="0" y="1809798"/>
              <a:ext cx="10820400" cy="4470400"/>
            </a:xfrm>
            <a:prstGeom prst="rect">
              <a:avLst/>
            </a:prstGeom>
          </p:spPr>
          <p:txBody>
            <a:bodyPr lIns="0" tIns="0" rIns="0" bIns="0" rtlCol="0" anchor="t">
              <a:spAutoFit/>
            </a:bodyPr>
            <a:lstStyle/>
            <a:p>
              <a:pPr>
                <a:lnSpc>
                  <a:spcPts val="3359"/>
                </a:lnSpc>
              </a:pPr>
              <a:r>
                <a:rPr lang="en-US" sz="2799">
                  <a:solidFill>
                    <a:srgbClr val="F8F5EF"/>
                  </a:solidFill>
                  <a:latin typeface="Nunito"/>
                </a:rPr>
                <a:t>Feel free to unmute, </a:t>
              </a:r>
              <a:r>
                <a:rPr lang="en-US" sz="2799">
                  <a:solidFill>
                    <a:srgbClr val="F8F5EF"/>
                  </a:solidFill>
                  <a:latin typeface="Nunito Bold"/>
                </a:rPr>
                <a:t>Raise Your Hand </a:t>
              </a:r>
              <a:r>
                <a:rPr lang="en-US" sz="2799">
                  <a:solidFill>
                    <a:srgbClr val="F8F5EF"/>
                  </a:solidFill>
                  <a:latin typeface="Nunito"/>
                </a:rPr>
                <a:t>or type a question into the chat and we'll do our best to answer it! </a:t>
              </a:r>
            </a:p>
            <a:p>
              <a:pPr>
                <a:lnSpc>
                  <a:spcPts val="3359"/>
                </a:lnSpc>
              </a:pPr>
              <a:endParaRPr lang="en-US" sz="2799">
                <a:solidFill>
                  <a:srgbClr val="F8F5EF"/>
                </a:solidFill>
                <a:latin typeface="Nunito"/>
              </a:endParaRPr>
            </a:p>
            <a:p>
              <a:pPr>
                <a:lnSpc>
                  <a:spcPts val="3359"/>
                </a:lnSpc>
              </a:pPr>
              <a:r>
                <a:rPr lang="en-US" sz="2799">
                  <a:solidFill>
                    <a:srgbClr val="F8F5EF"/>
                  </a:solidFill>
                  <a:latin typeface="Nunito"/>
                </a:rPr>
                <a:t>There's no such thing as a silly question! You never know - someone might be thinking the same thing!</a:t>
              </a:r>
            </a:p>
            <a:p>
              <a:pPr>
                <a:lnSpc>
                  <a:spcPts val="3359"/>
                </a:lnSpc>
              </a:pPr>
              <a:endParaRPr lang="en-US" sz="2799">
                <a:solidFill>
                  <a:srgbClr val="F8F5EF"/>
                </a:solidFill>
                <a:latin typeface="Nunito"/>
              </a:endParaRPr>
            </a:p>
            <a:p>
              <a:pPr>
                <a:lnSpc>
                  <a:spcPts val="3360"/>
                </a:lnSpc>
              </a:pPr>
              <a:endParaRPr lang="en-US" sz="2799">
                <a:solidFill>
                  <a:srgbClr val="F8F5EF"/>
                </a:solidFill>
                <a:latin typeface="Nunito"/>
              </a:endParaRPr>
            </a:p>
          </p:txBody>
        </p:sp>
      </p:grpSp>
      <p:sp>
        <p:nvSpPr>
          <p:cNvPr id="11" name="Freeform 11"/>
          <p:cNvSpPr/>
          <p:nvPr/>
        </p:nvSpPr>
        <p:spPr>
          <a:xfrm rot="-421217" flipH="1">
            <a:off x="7755982" y="2767838"/>
            <a:ext cx="595121" cy="711557"/>
          </a:xfrm>
          <a:custGeom>
            <a:avLst/>
            <a:gdLst/>
            <a:ahLst/>
            <a:cxnLst/>
            <a:rect l="l" t="t" r="r" b="b"/>
            <a:pathLst>
              <a:path w="595121" h="711557">
                <a:moveTo>
                  <a:pt x="595120" y="0"/>
                </a:moveTo>
                <a:lnTo>
                  <a:pt x="0" y="0"/>
                </a:lnTo>
                <a:lnTo>
                  <a:pt x="0" y="711557"/>
                </a:lnTo>
                <a:lnTo>
                  <a:pt x="595120" y="711557"/>
                </a:lnTo>
                <a:lnTo>
                  <a:pt x="59512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421217">
            <a:off x="1069953" y="5835029"/>
            <a:ext cx="595121" cy="711557"/>
          </a:xfrm>
          <a:custGeom>
            <a:avLst/>
            <a:gdLst/>
            <a:ahLst/>
            <a:cxnLst/>
            <a:rect l="l" t="t" r="r" b="b"/>
            <a:pathLst>
              <a:path w="595121" h="711557">
                <a:moveTo>
                  <a:pt x="0" y="0"/>
                </a:moveTo>
                <a:lnTo>
                  <a:pt x="595120" y="0"/>
                </a:lnTo>
                <a:lnTo>
                  <a:pt x="595120" y="711557"/>
                </a:lnTo>
                <a:lnTo>
                  <a:pt x="0" y="7115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sp>
        <p:nvSpPr>
          <p:cNvPr id="2" name="Freeform 2"/>
          <p:cNvSpPr/>
          <p:nvPr/>
        </p:nvSpPr>
        <p:spPr>
          <a:xfrm>
            <a:off x="-6145774" y="5936120"/>
            <a:ext cx="30579547" cy="15289774"/>
          </a:xfrm>
          <a:custGeom>
            <a:avLst/>
            <a:gdLst/>
            <a:ahLst/>
            <a:cxnLst/>
            <a:rect l="l" t="t" r="r" b="b"/>
            <a:pathLst>
              <a:path w="30579547" h="15289774">
                <a:moveTo>
                  <a:pt x="0" y="0"/>
                </a:moveTo>
                <a:lnTo>
                  <a:pt x="30579548" y="0"/>
                </a:lnTo>
                <a:lnTo>
                  <a:pt x="30579548" y="15289774"/>
                </a:lnTo>
                <a:lnTo>
                  <a:pt x="0" y="15289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605260" y="625825"/>
            <a:ext cx="13077480" cy="9035350"/>
          </a:xfrm>
          <a:custGeom>
            <a:avLst/>
            <a:gdLst/>
            <a:ahLst/>
            <a:cxnLst/>
            <a:rect l="l" t="t" r="r" b="b"/>
            <a:pathLst>
              <a:path w="13077480" h="9035350">
                <a:moveTo>
                  <a:pt x="0" y="0"/>
                </a:moveTo>
                <a:lnTo>
                  <a:pt x="13077480" y="0"/>
                </a:lnTo>
                <a:lnTo>
                  <a:pt x="13077480" y="9035350"/>
                </a:lnTo>
                <a:lnTo>
                  <a:pt x="0" y="9035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62625" y="3086770"/>
            <a:ext cx="2151064" cy="4909066"/>
          </a:xfrm>
          <a:custGeom>
            <a:avLst/>
            <a:gdLst/>
            <a:ahLst/>
            <a:cxnLst/>
            <a:rect l="l" t="t" r="r" b="b"/>
            <a:pathLst>
              <a:path w="2151064" h="4909066">
                <a:moveTo>
                  <a:pt x="0" y="0"/>
                </a:moveTo>
                <a:lnTo>
                  <a:pt x="2151064" y="0"/>
                </a:lnTo>
                <a:lnTo>
                  <a:pt x="2151064" y="4909066"/>
                </a:lnTo>
                <a:lnTo>
                  <a:pt x="0" y="490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4768051" y="1088236"/>
            <a:ext cx="8751898" cy="5861310"/>
            <a:chOff x="0" y="0"/>
            <a:chExt cx="1366503" cy="915172"/>
          </a:xfrm>
        </p:grpSpPr>
        <p:sp>
          <p:nvSpPr>
            <p:cNvPr id="6" name="Freeform 6"/>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FFD0DA"/>
            </a:solidFill>
          </p:spPr>
        </p:sp>
      </p:grpSp>
      <p:sp>
        <p:nvSpPr>
          <p:cNvPr id="7" name="TextBox 7"/>
          <p:cNvSpPr txBox="1"/>
          <p:nvPr/>
        </p:nvSpPr>
        <p:spPr>
          <a:xfrm>
            <a:off x="5189302" y="3077245"/>
            <a:ext cx="7909397" cy="771525"/>
          </a:xfrm>
          <a:prstGeom prst="rect">
            <a:avLst/>
          </a:prstGeom>
        </p:spPr>
        <p:txBody>
          <a:bodyPr lIns="0" tIns="0" rIns="0" bIns="0" rtlCol="0" anchor="t">
            <a:spAutoFit/>
          </a:bodyPr>
          <a:lstStyle/>
          <a:p>
            <a:pPr algn="ctr">
              <a:lnSpc>
                <a:spcPts val="6000"/>
              </a:lnSpc>
            </a:pPr>
            <a:r>
              <a:rPr lang="en-US" sz="5000">
                <a:solidFill>
                  <a:srgbClr val="262A55"/>
                </a:solidFill>
                <a:latin typeface="Fredoka One Bold"/>
              </a:rPr>
              <a:t>Making the Transition to </a:t>
            </a:r>
          </a:p>
        </p:txBody>
      </p:sp>
      <p:sp>
        <p:nvSpPr>
          <p:cNvPr id="8" name="Freeform 8"/>
          <p:cNvSpPr/>
          <p:nvPr/>
        </p:nvSpPr>
        <p:spPr>
          <a:xfrm>
            <a:off x="15682740" y="3317981"/>
            <a:ext cx="6663910" cy="4446645"/>
          </a:xfrm>
          <a:custGeom>
            <a:avLst/>
            <a:gdLst/>
            <a:ahLst/>
            <a:cxnLst/>
            <a:rect l="l" t="t" r="r" b="b"/>
            <a:pathLst>
              <a:path w="6663910" h="4446645">
                <a:moveTo>
                  <a:pt x="0" y="0"/>
                </a:moveTo>
                <a:lnTo>
                  <a:pt x="6663909" y="0"/>
                </a:lnTo>
                <a:lnTo>
                  <a:pt x="6663909" y="4446645"/>
                </a:lnTo>
                <a:lnTo>
                  <a:pt x="0" y="44466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6478637" y="5227296"/>
            <a:ext cx="5330726" cy="570865"/>
          </a:xfrm>
          <a:prstGeom prst="rect">
            <a:avLst/>
          </a:prstGeom>
        </p:spPr>
        <p:txBody>
          <a:bodyPr lIns="0" tIns="0" rIns="0" bIns="0" rtlCol="0" anchor="t">
            <a:spAutoFit/>
          </a:bodyPr>
          <a:lstStyle/>
          <a:p>
            <a:pPr algn="ctr">
              <a:lnSpc>
                <a:spcPts val="4760"/>
              </a:lnSpc>
            </a:pPr>
            <a:r>
              <a:rPr lang="en-US" sz="3400">
                <a:solidFill>
                  <a:srgbClr val="003D50"/>
                </a:solidFill>
                <a:latin typeface="Nunito"/>
              </a:rPr>
              <a:t>Plymouth Marjon University</a:t>
            </a:r>
          </a:p>
        </p:txBody>
      </p:sp>
      <p:sp>
        <p:nvSpPr>
          <p:cNvPr id="10" name="TextBox 10"/>
          <p:cNvSpPr txBox="1"/>
          <p:nvPr/>
        </p:nvSpPr>
        <p:spPr>
          <a:xfrm>
            <a:off x="5210411" y="3904591"/>
            <a:ext cx="7659009" cy="1028700"/>
          </a:xfrm>
          <a:prstGeom prst="rect">
            <a:avLst/>
          </a:prstGeom>
        </p:spPr>
        <p:txBody>
          <a:bodyPr lIns="0" tIns="0" rIns="0" bIns="0" rtlCol="0" anchor="t">
            <a:spAutoFit/>
          </a:bodyPr>
          <a:lstStyle/>
          <a:p>
            <a:pPr algn="ctr">
              <a:lnSpc>
                <a:spcPts val="8400"/>
              </a:lnSpc>
              <a:spcBef>
                <a:spcPct val="0"/>
              </a:spcBef>
            </a:pPr>
            <a:r>
              <a:rPr lang="en-US" sz="6000">
                <a:solidFill>
                  <a:srgbClr val="262A55"/>
                </a:solidFill>
                <a:latin typeface="Fredoka One Bold"/>
              </a:rPr>
              <a:t>Postgraduate Study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a:off x="1918845" y="577430"/>
            <a:ext cx="14733839" cy="8599204"/>
          </a:xfrm>
          <a:custGeom>
            <a:avLst/>
            <a:gdLst/>
            <a:ahLst/>
            <a:cxnLst/>
            <a:rect l="l" t="t" r="r" b="b"/>
            <a:pathLst>
              <a:path w="14733839" h="8599204">
                <a:moveTo>
                  <a:pt x="0" y="0"/>
                </a:moveTo>
                <a:lnTo>
                  <a:pt x="14733839" y="0"/>
                </a:lnTo>
                <a:lnTo>
                  <a:pt x="14733839" y="8599204"/>
                </a:lnTo>
                <a:lnTo>
                  <a:pt x="0" y="8599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4339323" y="1867900"/>
            <a:ext cx="9609355" cy="4954297"/>
            <a:chOff x="0" y="0"/>
            <a:chExt cx="12812473" cy="6605730"/>
          </a:xfrm>
        </p:grpSpPr>
        <p:sp>
          <p:nvSpPr>
            <p:cNvPr id="4" name="TextBox 4"/>
            <p:cNvSpPr txBox="1"/>
            <p:nvPr/>
          </p:nvSpPr>
          <p:spPr>
            <a:xfrm>
              <a:off x="0" y="0"/>
              <a:ext cx="12812473" cy="1219200"/>
            </a:xfrm>
            <a:prstGeom prst="rect">
              <a:avLst/>
            </a:prstGeom>
          </p:spPr>
          <p:txBody>
            <a:bodyPr lIns="0" tIns="0" rIns="0" bIns="0" rtlCol="0" anchor="t">
              <a:spAutoFit/>
            </a:bodyPr>
            <a:lstStyle/>
            <a:p>
              <a:pPr marL="0" lvl="0" indent="0" algn="ctr">
                <a:lnSpc>
                  <a:spcPts val="7200"/>
                </a:lnSpc>
                <a:spcBef>
                  <a:spcPct val="0"/>
                </a:spcBef>
              </a:pPr>
              <a:r>
                <a:rPr lang="en-US" sz="6000">
                  <a:solidFill>
                    <a:srgbClr val="53A272"/>
                  </a:solidFill>
                  <a:latin typeface="Fredoka One Bold"/>
                </a:rPr>
                <a:t>Today's session</a:t>
              </a:r>
            </a:p>
          </p:txBody>
        </p:sp>
        <p:sp>
          <p:nvSpPr>
            <p:cNvPr id="5" name="TextBox 5"/>
            <p:cNvSpPr txBox="1"/>
            <p:nvPr/>
          </p:nvSpPr>
          <p:spPr>
            <a:xfrm>
              <a:off x="0" y="1586508"/>
              <a:ext cx="12812473" cy="5019222"/>
            </a:xfrm>
            <a:prstGeom prst="rect">
              <a:avLst/>
            </a:prstGeom>
          </p:spPr>
          <p:txBody>
            <a:bodyPr lIns="0" tIns="0" rIns="0" bIns="0" rtlCol="0" anchor="t">
              <a:spAutoFit/>
            </a:bodyPr>
            <a:lstStyle/>
            <a:p>
              <a:pPr marL="933957" lvl="1" indent="-466979">
                <a:lnSpc>
                  <a:spcPts val="6056"/>
                </a:lnSpc>
                <a:buFont typeface="Arial"/>
                <a:buChar char="•"/>
              </a:pPr>
              <a:r>
                <a:rPr lang="en-US" sz="4325">
                  <a:solidFill>
                    <a:srgbClr val="262A55"/>
                  </a:solidFill>
                  <a:latin typeface="Nunito"/>
                </a:rPr>
                <a:t>Undergraduate vs. Postgraduate</a:t>
              </a:r>
            </a:p>
            <a:p>
              <a:pPr marL="933957" lvl="1" indent="-466979">
                <a:lnSpc>
                  <a:spcPts val="6056"/>
                </a:lnSpc>
                <a:buFont typeface="Arial"/>
                <a:buChar char="•"/>
              </a:pPr>
              <a:r>
                <a:rPr lang="en-US" sz="4325">
                  <a:solidFill>
                    <a:srgbClr val="262A55"/>
                  </a:solidFill>
                  <a:latin typeface="Nunito"/>
                </a:rPr>
                <a:t>Tips to Get Ahead with PG Study</a:t>
              </a:r>
            </a:p>
            <a:p>
              <a:pPr marL="933957" lvl="1" indent="-466979">
                <a:lnSpc>
                  <a:spcPts val="6056"/>
                </a:lnSpc>
                <a:buFont typeface="Arial"/>
                <a:buChar char="•"/>
              </a:pPr>
              <a:r>
                <a:rPr lang="en-US" sz="4325">
                  <a:solidFill>
                    <a:srgbClr val="262A55"/>
                  </a:solidFill>
                  <a:latin typeface="Nunito"/>
                </a:rPr>
                <a:t>Support at Marjon </a:t>
              </a:r>
            </a:p>
            <a:p>
              <a:pPr marL="933957" lvl="1" indent="-466979">
                <a:lnSpc>
                  <a:spcPts val="6056"/>
                </a:lnSpc>
                <a:buFont typeface="Arial"/>
                <a:buChar char="•"/>
              </a:pPr>
              <a:r>
                <a:rPr lang="en-US" sz="4325">
                  <a:solidFill>
                    <a:srgbClr val="262A55"/>
                  </a:solidFill>
                  <a:latin typeface="Nunito"/>
                </a:rPr>
                <a:t>Some great resources</a:t>
              </a:r>
            </a:p>
            <a:p>
              <a:pPr marL="933958" lvl="1" indent="-466979">
                <a:lnSpc>
                  <a:spcPts val="6056"/>
                </a:lnSpc>
                <a:buFont typeface="Arial"/>
                <a:buChar char="•"/>
              </a:pPr>
              <a:r>
                <a:rPr lang="en-US" sz="4325">
                  <a:solidFill>
                    <a:srgbClr val="262A55"/>
                  </a:solidFill>
                  <a:latin typeface="Nunito"/>
                </a:rPr>
                <a:t>Q &amp; A </a:t>
              </a:r>
            </a:p>
          </p:txBody>
        </p:sp>
      </p:grpSp>
      <p:sp>
        <p:nvSpPr>
          <p:cNvPr id="6" name="Freeform 6"/>
          <p:cNvSpPr/>
          <p:nvPr/>
        </p:nvSpPr>
        <p:spPr>
          <a:xfrm rot="-768370" flipH="1">
            <a:off x="407927" y="666672"/>
            <a:ext cx="930025" cy="1111986"/>
          </a:xfrm>
          <a:custGeom>
            <a:avLst/>
            <a:gdLst/>
            <a:ahLst/>
            <a:cxnLst/>
            <a:rect l="l" t="t" r="r" b="b"/>
            <a:pathLst>
              <a:path w="930025" h="1111986">
                <a:moveTo>
                  <a:pt x="930025" y="0"/>
                </a:moveTo>
                <a:lnTo>
                  <a:pt x="0" y="0"/>
                </a:lnTo>
                <a:lnTo>
                  <a:pt x="0" y="1111986"/>
                </a:lnTo>
                <a:lnTo>
                  <a:pt x="930025" y="1111986"/>
                </a:lnTo>
                <a:lnTo>
                  <a:pt x="93002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934288">
            <a:off x="16786952" y="4811250"/>
            <a:ext cx="944696" cy="1129527"/>
          </a:xfrm>
          <a:custGeom>
            <a:avLst/>
            <a:gdLst/>
            <a:ahLst/>
            <a:cxnLst/>
            <a:rect l="l" t="t" r="r" b="b"/>
            <a:pathLst>
              <a:path w="944696" h="1129527">
                <a:moveTo>
                  <a:pt x="0" y="0"/>
                </a:moveTo>
                <a:lnTo>
                  <a:pt x="944696" y="0"/>
                </a:lnTo>
                <a:lnTo>
                  <a:pt x="944696" y="1129527"/>
                </a:lnTo>
                <a:lnTo>
                  <a:pt x="0" y="1129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1C3F8"/>
        </a:solidFill>
        <a:effectLst/>
      </p:bgPr>
    </p:bg>
    <p:spTree>
      <p:nvGrpSpPr>
        <p:cNvPr id="1" name=""/>
        <p:cNvGrpSpPr/>
        <p:nvPr/>
      </p:nvGrpSpPr>
      <p:grpSpPr>
        <a:xfrm>
          <a:off x="0" y="0"/>
          <a:ext cx="0" cy="0"/>
          <a:chOff x="0" y="0"/>
          <a:chExt cx="0" cy="0"/>
        </a:xfrm>
      </p:grpSpPr>
      <p:sp>
        <p:nvSpPr>
          <p:cNvPr id="2" name="Freeform 2"/>
          <p:cNvSpPr/>
          <p:nvPr/>
        </p:nvSpPr>
        <p:spPr>
          <a:xfrm>
            <a:off x="1309901" y="2624983"/>
            <a:ext cx="6275966" cy="6275966"/>
          </a:xfrm>
          <a:custGeom>
            <a:avLst/>
            <a:gdLst/>
            <a:ahLst/>
            <a:cxnLst/>
            <a:rect l="l" t="t" r="r" b="b"/>
            <a:pathLst>
              <a:path w="6275966" h="6275966">
                <a:moveTo>
                  <a:pt x="0" y="0"/>
                </a:moveTo>
                <a:lnTo>
                  <a:pt x="6275966" y="0"/>
                </a:lnTo>
                <a:lnTo>
                  <a:pt x="6275966" y="6275966"/>
                </a:lnTo>
                <a:lnTo>
                  <a:pt x="0" y="6275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9300127" y="3803614"/>
            <a:ext cx="4371760" cy="5001369"/>
          </a:xfrm>
          <a:prstGeom prst="rect">
            <a:avLst/>
          </a:prstGeom>
        </p:spPr>
        <p:txBody>
          <a:bodyPr lIns="0" tIns="0" rIns="0" bIns="0" rtlCol="0" anchor="t">
            <a:spAutoFit/>
          </a:bodyPr>
          <a:lstStyle/>
          <a:p>
            <a:pPr algn="ctr">
              <a:lnSpc>
                <a:spcPts val="5600"/>
              </a:lnSpc>
            </a:pPr>
            <a:r>
              <a:rPr lang="en-US" sz="4000" dirty="0">
                <a:solidFill>
                  <a:srgbClr val="003D50"/>
                </a:solidFill>
                <a:latin typeface="League Spartan"/>
              </a:rPr>
              <a:t>Qualification </a:t>
            </a:r>
          </a:p>
          <a:p>
            <a:pPr algn="ctr">
              <a:lnSpc>
                <a:spcPts val="5600"/>
              </a:lnSpc>
            </a:pPr>
            <a:r>
              <a:rPr lang="en-US" sz="4000" dirty="0">
                <a:solidFill>
                  <a:srgbClr val="003D50"/>
                </a:solidFill>
                <a:latin typeface="League Spartan"/>
              </a:rPr>
              <a:t>Peers</a:t>
            </a:r>
          </a:p>
          <a:p>
            <a:pPr algn="ctr">
              <a:lnSpc>
                <a:spcPts val="5600"/>
              </a:lnSpc>
            </a:pPr>
            <a:r>
              <a:rPr lang="en-US" sz="4000" dirty="0">
                <a:solidFill>
                  <a:srgbClr val="003D50"/>
                </a:solidFill>
                <a:latin typeface="League Spartan"/>
              </a:rPr>
              <a:t>Time</a:t>
            </a:r>
          </a:p>
          <a:p>
            <a:pPr algn="ctr">
              <a:lnSpc>
                <a:spcPts val="5600"/>
              </a:lnSpc>
            </a:pPr>
            <a:r>
              <a:rPr lang="en-US" sz="4000" dirty="0">
                <a:solidFill>
                  <a:srgbClr val="003D50"/>
                </a:solidFill>
                <a:latin typeface="League Spartan"/>
              </a:rPr>
              <a:t>Independence</a:t>
            </a:r>
          </a:p>
          <a:p>
            <a:pPr algn="ctr">
              <a:lnSpc>
                <a:spcPts val="5600"/>
              </a:lnSpc>
            </a:pPr>
            <a:r>
              <a:rPr lang="en-US" sz="4000" dirty="0">
                <a:solidFill>
                  <a:srgbClr val="003D50"/>
                </a:solidFill>
                <a:latin typeface="League Spartan"/>
              </a:rPr>
              <a:t>Relationships</a:t>
            </a:r>
          </a:p>
          <a:p>
            <a:pPr algn="ctr">
              <a:lnSpc>
                <a:spcPts val="5599"/>
              </a:lnSpc>
            </a:pPr>
            <a:r>
              <a:rPr lang="en-US" sz="3999" dirty="0">
                <a:solidFill>
                  <a:srgbClr val="003D50"/>
                </a:solidFill>
                <a:latin typeface="League Spartan"/>
              </a:rPr>
              <a:t>Depth </a:t>
            </a:r>
          </a:p>
          <a:p>
            <a:pPr algn="ctr">
              <a:lnSpc>
                <a:spcPts val="5600"/>
              </a:lnSpc>
            </a:pPr>
            <a:r>
              <a:rPr lang="en-US" sz="4000" dirty="0">
                <a:solidFill>
                  <a:srgbClr val="003D50"/>
                </a:solidFill>
                <a:latin typeface="League Spartan"/>
              </a:rPr>
              <a:t>Assessments</a:t>
            </a:r>
          </a:p>
        </p:txBody>
      </p:sp>
      <p:sp>
        <p:nvSpPr>
          <p:cNvPr id="4" name="Freeform 4"/>
          <p:cNvSpPr/>
          <p:nvPr/>
        </p:nvSpPr>
        <p:spPr>
          <a:xfrm>
            <a:off x="11252748" y="251812"/>
            <a:ext cx="6506539" cy="3025541"/>
          </a:xfrm>
          <a:custGeom>
            <a:avLst/>
            <a:gdLst/>
            <a:ahLst/>
            <a:cxnLst/>
            <a:rect l="l" t="t" r="r" b="b"/>
            <a:pathLst>
              <a:path w="6506539" h="3025541">
                <a:moveTo>
                  <a:pt x="0" y="0"/>
                </a:moveTo>
                <a:lnTo>
                  <a:pt x="6506539" y="0"/>
                </a:lnTo>
                <a:lnTo>
                  <a:pt x="6506539" y="3025541"/>
                </a:lnTo>
                <a:lnTo>
                  <a:pt x="0" y="302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6706865">
            <a:off x="-3026231" y="3136929"/>
            <a:ext cx="22253831" cy="26153006"/>
          </a:xfrm>
          <a:custGeom>
            <a:avLst/>
            <a:gdLst/>
            <a:ahLst/>
            <a:cxnLst/>
            <a:rect l="l" t="t" r="r" b="b"/>
            <a:pathLst>
              <a:path w="22253831" h="26153006">
                <a:moveTo>
                  <a:pt x="0" y="0"/>
                </a:moveTo>
                <a:lnTo>
                  <a:pt x="22253831" y="0"/>
                </a:lnTo>
                <a:lnTo>
                  <a:pt x="22253831" y="26153006"/>
                </a:lnTo>
                <a:lnTo>
                  <a:pt x="0" y="26153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3137448" y="1245589"/>
            <a:ext cx="16230600" cy="1028700"/>
          </a:xfrm>
          <a:prstGeom prst="rect">
            <a:avLst/>
          </a:prstGeom>
        </p:spPr>
        <p:txBody>
          <a:bodyPr lIns="0" tIns="0" rIns="0" bIns="0" rtlCol="0" anchor="t">
            <a:spAutoFit/>
          </a:bodyPr>
          <a:lstStyle/>
          <a:p>
            <a:pPr marL="0" lvl="0" indent="0">
              <a:lnSpc>
                <a:spcPts val="8400"/>
              </a:lnSpc>
              <a:spcBef>
                <a:spcPct val="0"/>
              </a:spcBef>
            </a:pPr>
            <a:r>
              <a:rPr lang="en-US" sz="6000">
                <a:solidFill>
                  <a:srgbClr val="262A55"/>
                </a:solidFill>
                <a:latin typeface="Fredoka One Bold"/>
              </a:rPr>
              <a:t>Undergraduate vs Postgraduate</a:t>
            </a:r>
          </a:p>
        </p:txBody>
      </p:sp>
      <p:sp>
        <p:nvSpPr>
          <p:cNvPr id="7" name="Freeform 7"/>
          <p:cNvSpPr/>
          <p:nvPr/>
        </p:nvSpPr>
        <p:spPr>
          <a:xfrm>
            <a:off x="4007600" y="6446984"/>
            <a:ext cx="782057" cy="2811316"/>
          </a:xfrm>
          <a:custGeom>
            <a:avLst/>
            <a:gdLst/>
            <a:ahLst/>
            <a:cxnLst/>
            <a:rect l="l" t="t" r="r" b="b"/>
            <a:pathLst>
              <a:path w="782057" h="2811316">
                <a:moveTo>
                  <a:pt x="0" y="0"/>
                </a:moveTo>
                <a:lnTo>
                  <a:pt x="782057" y="0"/>
                </a:lnTo>
                <a:lnTo>
                  <a:pt x="782057" y="2811316"/>
                </a:lnTo>
                <a:lnTo>
                  <a:pt x="0" y="28113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960609" y="6632195"/>
            <a:ext cx="1293954" cy="2626105"/>
          </a:xfrm>
          <a:custGeom>
            <a:avLst/>
            <a:gdLst/>
            <a:ahLst/>
            <a:cxnLst/>
            <a:rect l="l" t="t" r="r" b="b"/>
            <a:pathLst>
              <a:path w="1293954" h="2626105">
                <a:moveTo>
                  <a:pt x="0" y="0"/>
                </a:moveTo>
                <a:lnTo>
                  <a:pt x="1293953" y="0"/>
                </a:lnTo>
                <a:lnTo>
                  <a:pt x="1293953" y="2626105"/>
                </a:lnTo>
                <a:lnTo>
                  <a:pt x="0" y="2626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4906383" y="6172200"/>
            <a:ext cx="1384069" cy="4114800"/>
          </a:xfrm>
          <a:custGeom>
            <a:avLst/>
            <a:gdLst/>
            <a:ahLst/>
            <a:cxnLst/>
            <a:rect l="l" t="t" r="r" b="b"/>
            <a:pathLst>
              <a:path w="1384069" h="4114800">
                <a:moveTo>
                  <a:pt x="0" y="0"/>
                </a:moveTo>
                <a:lnTo>
                  <a:pt x="1384069" y="0"/>
                </a:lnTo>
                <a:lnTo>
                  <a:pt x="138406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6290452" y="6172200"/>
            <a:ext cx="1937697" cy="4114800"/>
          </a:xfrm>
          <a:custGeom>
            <a:avLst/>
            <a:gdLst/>
            <a:ahLst/>
            <a:cxnLst/>
            <a:rect l="l" t="t" r="r" b="b"/>
            <a:pathLst>
              <a:path w="1937697" h="4114800">
                <a:moveTo>
                  <a:pt x="0" y="0"/>
                </a:moveTo>
                <a:lnTo>
                  <a:pt x="1937696" y="0"/>
                </a:lnTo>
                <a:lnTo>
                  <a:pt x="193769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8588882" y="2948740"/>
            <a:ext cx="6057180" cy="647700"/>
          </a:xfrm>
          <a:prstGeom prst="rect">
            <a:avLst/>
          </a:prstGeom>
        </p:spPr>
        <p:txBody>
          <a:bodyPr lIns="0" tIns="0" rIns="0" bIns="0" rtlCol="0" anchor="t">
            <a:spAutoFit/>
          </a:bodyPr>
          <a:lstStyle/>
          <a:p>
            <a:pPr>
              <a:lnSpc>
                <a:spcPts val="5040"/>
              </a:lnSpc>
            </a:pPr>
            <a:r>
              <a:rPr lang="en-US" sz="4200">
                <a:solidFill>
                  <a:srgbClr val="FFFFFF"/>
                </a:solidFill>
                <a:latin typeface="Fredoka One Bold"/>
              </a:rPr>
              <a:t>What's the difference?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Freeform 2"/>
          <p:cNvSpPr/>
          <p:nvPr/>
        </p:nvSpPr>
        <p:spPr>
          <a:xfrm rot="126448">
            <a:off x="-5613411" y="-1824219"/>
            <a:ext cx="22146455" cy="26026817"/>
          </a:xfrm>
          <a:custGeom>
            <a:avLst/>
            <a:gdLst/>
            <a:ahLst/>
            <a:cxnLst/>
            <a:rect l="l" t="t" r="r" b="b"/>
            <a:pathLst>
              <a:path w="22146455" h="26026817">
                <a:moveTo>
                  <a:pt x="0" y="0"/>
                </a:moveTo>
                <a:lnTo>
                  <a:pt x="22146455" y="0"/>
                </a:lnTo>
                <a:lnTo>
                  <a:pt x="22146455" y="26026817"/>
                </a:lnTo>
                <a:lnTo>
                  <a:pt x="0" y="26026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90614" flipH="1">
            <a:off x="14881666" y="3934512"/>
            <a:ext cx="934381" cy="1117195"/>
          </a:xfrm>
          <a:custGeom>
            <a:avLst/>
            <a:gdLst/>
            <a:ahLst/>
            <a:cxnLst/>
            <a:rect l="l" t="t" r="r" b="b"/>
            <a:pathLst>
              <a:path w="934381" h="1117195">
                <a:moveTo>
                  <a:pt x="934382" y="0"/>
                </a:moveTo>
                <a:lnTo>
                  <a:pt x="0" y="0"/>
                </a:lnTo>
                <a:lnTo>
                  <a:pt x="0" y="1117195"/>
                </a:lnTo>
                <a:lnTo>
                  <a:pt x="934382" y="1117195"/>
                </a:lnTo>
                <a:lnTo>
                  <a:pt x="93438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311576" flipH="1">
            <a:off x="16724452" y="5438437"/>
            <a:ext cx="841522" cy="1006168"/>
          </a:xfrm>
          <a:custGeom>
            <a:avLst/>
            <a:gdLst/>
            <a:ahLst/>
            <a:cxnLst/>
            <a:rect l="l" t="t" r="r" b="b"/>
            <a:pathLst>
              <a:path w="841522" h="1006168">
                <a:moveTo>
                  <a:pt x="841522" y="0"/>
                </a:moveTo>
                <a:lnTo>
                  <a:pt x="0" y="0"/>
                </a:lnTo>
                <a:lnTo>
                  <a:pt x="0" y="1006168"/>
                </a:lnTo>
                <a:lnTo>
                  <a:pt x="841522" y="1006168"/>
                </a:lnTo>
                <a:lnTo>
                  <a:pt x="84152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409714" y="6172200"/>
            <a:ext cx="5878286" cy="4114800"/>
          </a:xfrm>
          <a:custGeom>
            <a:avLst/>
            <a:gdLst/>
            <a:ahLst/>
            <a:cxnLst/>
            <a:rect l="l" t="t" r="r" b="b"/>
            <a:pathLst>
              <a:path w="5878286" h="4114800">
                <a:moveTo>
                  <a:pt x="0" y="0"/>
                </a:moveTo>
                <a:lnTo>
                  <a:pt x="5878286" y="0"/>
                </a:lnTo>
                <a:lnTo>
                  <a:pt x="587828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028700" y="2164106"/>
            <a:ext cx="10637744" cy="771525"/>
          </a:xfrm>
          <a:prstGeom prst="rect">
            <a:avLst/>
          </a:prstGeom>
        </p:spPr>
        <p:txBody>
          <a:bodyPr lIns="0" tIns="0" rIns="0" bIns="0" rtlCol="0" anchor="t">
            <a:spAutoFit/>
          </a:bodyPr>
          <a:lstStyle/>
          <a:p>
            <a:pPr>
              <a:lnSpc>
                <a:spcPts val="6000"/>
              </a:lnSpc>
            </a:pPr>
            <a:r>
              <a:rPr lang="en-US" sz="5000">
                <a:solidFill>
                  <a:srgbClr val="FA7A4A"/>
                </a:solidFill>
                <a:latin typeface="Fredoka One"/>
              </a:rPr>
              <a:t>What does that mean for study?</a:t>
            </a:r>
          </a:p>
        </p:txBody>
      </p:sp>
      <p:sp>
        <p:nvSpPr>
          <p:cNvPr id="7" name="TextBox 7"/>
          <p:cNvSpPr txBox="1"/>
          <p:nvPr/>
        </p:nvSpPr>
        <p:spPr>
          <a:xfrm>
            <a:off x="1028700" y="3689350"/>
            <a:ext cx="10637744" cy="4899025"/>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262A55"/>
                </a:solidFill>
                <a:latin typeface="Nunito"/>
              </a:rPr>
              <a:t>Greater levels of critical thinking</a:t>
            </a:r>
          </a:p>
          <a:p>
            <a:pPr marL="863599" lvl="1" indent="-431800">
              <a:lnSpc>
                <a:spcPts val="5599"/>
              </a:lnSpc>
              <a:buFont typeface="Arial"/>
              <a:buChar char="•"/>
            </a:pPr>
            <a:r>
              <a:rPr lang="en-US" sz="3999">
                <a:solidFill>
                  <a:srgbClr val="262A55"/>
                </a:solidFill>
                <a:latin typeface="Nunito"/>
              </a:rPr>
              <a:t>More decision-making</a:t>
            </a:r>
          </a:p>
          <a:p>
            <a:pPr marL="863599" lvl="1" indent="-431800">
              <a:lnSpc>
                <a:spcPts val="5599"/>
              </a:lnSpc>
              <a:buFont typeface="Arial"/>
              <a:buChar char="•"/>
            </a:pPr>
            <a:r>
              <a:rPr lang="en-US" sz="3999">
                <a:solidFill>
                  <a:srgbClr val="262A55"/>
                </a:solidFill>
                <a:latin typeface="Nunito"/>
              </a:rPr>
              <a:t>Becoming organised early on </a:t>
            </a:r>
          </a:p>
          <a:p>
            <a:pPr marL="863599" lvl="1" indent="-431800">
              <a:lnSpc>
                <a:spcPts val="5599"/>
              </a:lnSpc>
              <a:buFont typeface="Arial"/>
              <a:buChar char="•"/>
            </a:pPr>
            <a:r>
              <a:rPr lang="en-US" sz="3999">
                <a:solidFill>
                  <a:srgbClr val="262A55"/>
                </a:solidFill>
                <a:latin typeface="Nunito"/>
              </a:rPr>
              <a:t>Greater level of digital fluency </a:t>
            </a:r>
          </a:p>
          <a:p>
            <a:pPr marL="863599" lvl="1" indent="-431800">
              <a:lnSpc>
                <a:spcPts val="5599"/>
              </a:lnSpc>
              <a:buFont typeface="Arial"/>
              <a:buChar char="•"/>
            </a:pPr>
            <a:r>
              <a:rPr lang="en-US" sz="3999">
                <a:solidFill>
                  <a:srgbClr val="262A55"/>
                </a:solidFill>
                <a:latin typeface="Nunito"/>
              </a:rPr>
              <a:t>More independent research</a:t>
            </a:r>
          </a:p>
          <a:p>
            <a:pPr marL="863599" lvl="1" indent="-431800">
              <a:lnSpc>
                <a:spcPts val="5599"/>
              </a:lnSpc>
              <a:buFont typeface="Arial"/>
              <a:buChar char="•"/>
            </a:pPr>
            <a:r>
              <a:rPr lang="en-US" sz="3999">
                <a:solidFill>
                  <a:srgbClr val="262A55"/>
                </a:solidFill>
                <a:latin typeface="Nunito"/>
              </a:rPr>
              <a:t>More resilience and self-motivation </a:t>
            </a:r>
          </a:p>
          <a:p>
            <a:pPr marL="863600" lvl="1" indent="-431800">
              <a:lnSpc>
                <a:spcPts val="5600"/>
              </a:lnSpc>
              <a:buFont typeface="Arial"/>
              <a:buChar char="•"/>
            </a:pPr>
            <a:r>
              <a:rPr lang="en-US" sz="4000">
                <a:solidFill>
                  <a:srgbClr val="262A55"/>
                </a:solidFill>
                <a:latin typeface="Nunito"/>
              </a:rPr>
              <a:t>More self-sufficiency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55865" y="2053713"/>
            <a:ext cx="5771663" cy="8811699"/>
          </a:xfrm>
          <a:custGeom>
            <a:avLst/>
            <a:gdLst/>
            <a:ahLst/>
            <a:cxnLst/>
            <a:rect l="l" t="t" r="r" b="b"/>
            <a:pathLst>
              <a:path w="5771663" h="8811699">
                <a:moveTo>
                  <a:pt x="0" y="0"/>
                </a:moveTo>
                <a:lnTo>
                  <a:pt x="5771663" y="0"/>
                </a:lnTo>
                <a:lnTo>
                  <a:pt x="5771663" y="8811700"/>
                </a:lnTo>
                <a:lnTo>
                  <a:pt x="0" y="8811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26004" y="8813285"/>
            <a:ext cx="23062959" cy="4699078"/>
          </a:xfrm>
          <a:custGeom>
            <a:avLst/>
            <a:gdLst/>
            <a:ahLst/>
            <a:cxnLst/>
            <a:rect l="l" t="t" r="r" b="b"/>
            <a:pathLst>
              <a:path w="23062959" h="4699078">
                <a:moveTo>
                  <a:pt x="0" y="0"/>
                </a:moveTo>
                <a:lnTo>
                  <a:pt x="23062960" y="0"/>
                </a:lnTo>
                <a:lnTo>
                  <a:pt x="23062960" y="4699078"/>
                </a:lnTo>
                <a:lnTo>
                  <a:pt x="0" y="4699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274816" y="6926457"/>
            <a:ext cx="5298599" cy="2755271"/>
          </a:xfrm>
          <a:custGeom>
            <a:avLst/>
            <a:gdLst/>
            <a:ahLst/>
            <a:cxnLst/>
            <a:rect l="l" t="t" r="r" b="b"/>
            <a:pathLst>
              <a:path w="5298599" h="2755271">
                <a:moveTo>
                  <a:pt x="0" y="0"/>
                </a:moveTo>
                <a:lnTo>
                  <a:pt x="5298599" y="0"/>
                </a:lnTo>
                <a:lnTo>
                  <a:pt x="5298599" y="2755271"/>
                </a:lnTo>
                <a:lnTo>
                  <a:pt x="0" y="2755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2977019" y="5762435"/>
            <a:ext cx="1647581" cy="4175897"/>
          </a:xfrm>
          <a:custGeom>
            <a:avLst/>
            <a:gdLst/>
            <a:ahLst/>
            <a:cxnLst/>
            <a:rect l="l" t="t" r="r" b="b"/>
            <a:pathLst>
              <a:path w="1647581" h="4175897">
                <a:moveTo>
                  <a:pt x="0" y="0"/>
                </a:moveTo>
                <a:lnTo>
                  <a:pt x="1647581" y="0"/>
                </a:lnTo>
                <a:lnTo>
                  <a:pt x="1647581" y="4175896"/>
                </a:lnTo>
                <a:lnTo>
                  <a:pt x="0" y="4175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088856" y="5679358"/>
            <a:ext cx="2072763" cy="4175897"/>
          </a:xfrm>
          <a:custGeom>
            <a:avLst/>
            <a:gdLst/>
            <a:ahLst/>
            <a:cxnLst/>
            <a:rect l="l" t="t" r="r" b="b"/>
            <a:pathLst>
              <a:path w="2072763" h="4175897">
                <a:moveTo>
                  <a:pt x="0" y="0"/>
                </a:moveTo>
                <a:lnTo>
                  <a:pt x="2072763" y="0"/>
                </a:lnTo>
                <a:lnTo>
                  <a:pt x="2072763" y="4175897"/>
                </a:lnTo>
                <a:lnTo>
                  <a:pt x="0" y="41758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7663078" y="1090295"/>
            <a:ext cx="9596222" cy="2342018"/>
            <a:chOff x="0" y="0"/>
            <a:chExt cx="12794963" cy="3122691"/>
          </a:xfrm>
        </p:grpSpPr>
        <p:sp>
          <p:nvSpPr>
            <p:cNvPr id="8" name="TextBox 8"/>
            <p:cNvSpPr txBox="1"/>
            <p:nvPr/>
          </p:nvSpPr>
          <p:spPr>
            <a:xfrm>
              <a:off x="0" y="0"/>
              <a:ext cx="12794963" cy="1460500"/>
            </a:xfrm>
            <a:prstGeom prst="rect">
              <a:avLst/>
            </a:prstGeom>
          </p:spPr>
          <p:txBody>
            <a:bodyPr lIns="0" tIns="0" rIns="0" bIns="0" rtlCol="0" anchor="t">
              <a:spAutoFit/>
            </a:bodyPr>
            <a:lstStyle/>
            <a:p>
              <a:pPr>
                <a:lnSpc>
                  <a:spcPts val="8640"/>
                </a:lnSpc>
              </a:pPr>
              <a:r>
                <a:rPr lang="en-US" sz="7200">
                  <a:solidFill>
                    <a:srgbClr val="262A55"/>
                  </a:solidFill>
                  <a:latin typeface="Fredoka One Bold"/>
                </a:rPr>
                <a:t>Get Critical</a:t>
              </a:r>
            </a:p>
          </p:txBody>
        </p:sp>
        <p:sp>
          <p:nvSpPr>
            <p:cNvPr id="9" name="TextBox 9"/>
            <p:cNvSpPr txBox="1"/>
            <p:nvPr/>
          </p:nvSpPr>
          <p:spPr>
            <a:xfrm>
              <a:off x="0" y="1839568"/>
              <a:ext cx="12794963" cy="1283123"/>
            </a:xfrm>
            <a:prstGeom prst="rect">
              <a:avLst/>
            </a:prstGeom>
          </p:spPr>
          <p:txBody>
            <a:bodyPr lIns="0" tIns="0" rIns="0" bIns="0" rtlCol="0" anchor="t">
              <a:spAutoFit/>
            </a:bodyPr>
            <a:lstStyle/>
            <a:p>
              <a:pPr>
                <a:lnSpc>
                  <a:spcPts val="3919"/>
                </a:lnSpc>
              </a:pPr>
              <a:r>
                <a:rPr lang="en-US" sz="2799" dirty="0">
                  <a:solidFill>
                    <a:srgbClr val="262A55"/>
                  </a:solidFill>
                  <a:latin typeface="Nunito Bold"/>
                </a:rPr>
                <a:t>'Argument', 'critique' and 'mistakes'. These negatives will be your best friend in postgraduate study.</a:t>
              </a:r>
            </a:p>
          </p:txBody>
        </p:sp>
      </p:grpSp>
      <p:sp>
        <p:nvSpPr>
          <p:cNvPr id="10" name="Freeform 10"/>
          <p:cNvSpPr/>
          <p:nvPr/>
        </p:nvSpPr>
        <p:spPr>
          <a:xfrm>
            <a:off x="-470304" y="0"/>
            <a:ext cx="7315200" cy="2706624"/>
          </a:xfrm>
          <a:custGeom>
            <a:avLst/>
            <a:gdLst/>
            <a:ahLst/>
            <a:cxnLst/>
            <a:rect l="l" t="t" r="r" b="b"/>
            <a:pathLst>
              <a:path w="7315200" h="2706624">
                <a:moveTo>
                  <a:pt x="0" y="0"/>
                </a:moveTo>
                <a:lnTo>
                  <a:pt x="7315200" y="0"/>
                </a:lnTo>
                <a:lnTo>
                  <a:pt x="7315200" y="2706624"/>
                </a:lnTo>
                <a:lnTo>
                  <a:pt x="0" y="2706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rot="-2148602">
            <a:off x="2917142" y="4797559"/>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rot="2044697">
            <a:off x="6368961" y="4791535"/>
            <a:ext cx="951870" cy="666309"/>
          </a:xfrm>
          <a:custGeom>
            <a:avLst/>
            <a:gdLst/>
            <a:ahLst/>
            <a:cxnLst/>
            <a:rect l="l" t="t" r="r" b="b"/>
            <a:pathLst>
              <a:path w="951870" h="666309">
                <a:moveTo>
                  <a:pt x="0" y="0"/>
                </a:moveTo>
                <a:lnTo>
                  <a:pt x="951870" y="0"/>
                </a:lnTo>
                <a:lnTo>
                  <a:pt x="951870" y="666309"/>
                </a:lnTo>
                <a:lnTo>
                  <a:pt x="0" y="6663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TextBox 13"/>
          <p:cNvSpPr txBox="1"/>
          <p:nvPr/>
        </p:nvSpPr>
        <p:spPr>
          <a:xfrm>
            <a:off x="8368591" y="3767105"/>
            <a:ext cx="8890709" cy="2267585"/>
          </a:xfrm>
          <a:prstGeom prst="rect">
            <a:avLst/>
          </a:prstGeom>
        </p:spPr>
        <p:txBody>
          <a:bodyPr lIns="0" tIns="0" rIns="0" bIns="0" rtlCol="0" anchor="t">
            <a:spAutoFit/>
          </a:bodyPr>
          <a:lstStyle/>
          <a:p>
            <a:pPr marL="561341" lvl="1" indent="-280670">
              <a:lnSpc>
                <a:spcPts val="3640"/>
              </a:lnSpc>
              <a:buFont typeface="Arial"/>
              <a:buChar char="•"/>
            </a:pPr>
            <a:r>
              <a:rPr lang="en-US" sz="2600">
                <a:solidFill>
                  <a:srgbClr val="262A55"/>
                </a:solidFill>
                <a:latin typeface="Nunito"/>
              </a:rPr>
              <a:t>Objectivity and open mindedness </a:t>
            </a:r>
          </a:p>
          <a:p>
            <a:pPr marL="561341" lvl="1" indent="-280670">
              <a:lnSpc>
                <a:spcPts val="3640"/>
              </a:lnSpc>
              <a:buFont typeface="Arial"/>
              <a:buChar char="•"/>
            </a:pPr>
            <a:r>
              <a:rPr lang="en-US" sz="2600">
                <a:solidFill>
                  <a:srgbClr val="262A55"/>
                </a:solidFill>
                <a:latin typeface="Nunito"/>
              </a:rPr>
              <a:t>Decision-making </a:t>
            </a:r>
          </a:p>
          <a:p>
            <a:pPr marL="561341" lvl="1" indent="-280670">
              <a:lnSpc>
                <a:spcPts val="3640"/>
              </a:lnSpc>
              <a:buFont typeface="Arial"/>
              <a:buChar char="•"/>
            </a:pPr>
            <a:r>
              <a:rPr lang="en-US" sz="2600">
                <a:solidFill>
                  <a:srgbClr val="262A55"/>
                </a:solidFill>
                <a:latin typeface="Nunito"/>
              </a:rPr>
              <a:t>Identifying your argument </a:t>
            </a:r>
          </a:p>
          <a:p>
            <a:pPr marL="561341" lvl="1" indent="-280670">
              <a:lnSpc>
                <a:spcPts val="3640"/>
              </a:lnSpc>
              <a:buFont typeface="Arial"/>
              <a:buChar char="•"/>
            </a:pPr>
            <a:r>
              <a:rPr lang="en-US" sz="2600">
                <a:solidFill>
                  <a:srgbClr val="262A55"/>
                </a:solidFill>
                <a:latin typeface="Nunito"/>
              </a:rPr>
              <a:t>Writing for your audience</a:t>
            </a:r>
          </a:p>
          <a:p>
            <a:pPr marL="561340" lvl="1" indent="-280670">
              <a:lnSpc>
                <a:spcPts val="3640"/>
              </a:lnSpc>
              <a:buFont typeface="Arial"/>
              <a:buChar char="•"/>
            </a:pPr>
            <a:r>
              <a:rPr lang="en-US" sz="2600">
                <a:solidFill>
                  <a:srgbClr val="262A55"/>
                </a:solidFill>
                <a:latin typeface="Nunito"/>
              </a:rPr>
              <a:t>Creative vs. critical </a:t>
            </a:r>
          </a:p>
        </p:txBody>
      </p:sp>
      <p:sp>
        <p:nvSpPr>
          <p:cNvPr id="14" name="TextBox 14"/>
          <p:cNvSpPr txBox="1"/>
          <p:nvPr/>
        </p:nvSpPr>
        <p:spPr>
          <a:xfrm>
            <a:off x="8504429" y="6402413"/>
            <a:ext cx="7635961" cy="1445652"/>
          </a:xfrm>
          <a:prstGeom prst="rect">
            <a:avLst/>
          </a:prstGeom>
        </p:spPr>
        <p:txBody>
          <a:bodyPr lIns="0" tIns="0" rIns="0" bIns="0" rtlCol="0" anchor="t">
            <a:spAutoFit/>
          </a:bodyPr>
          <a:lstStyle/>
          <a:p>
            <a:pPr>
              <a:lnSpc>
                <a:spcPts val="3839"/>
              </a:lnSpc>
            </a:pPr>
            <a:r>
              <a:rPr lang="en-US" sz="2700">
                <a:solidFill>
                  <a:srgbClr val="262A55"/>
                </a:solidFill>
                <a:latin typeface="Nunito Bold"/>
              </a:rPr>
              <a:t>Try this: </a:t>
            </a:r>
            <a:r>
              <a:rPr lang="en-US" sz="2700">
                <a:solidFill>
                  <a:srgbClr val="262A55"/>
                </a:solidFill>
                <a:latin typeface="Nunito"/>
              </a:rPr>
              <a:t>Try using </a:t>
            </a:r>
            <a:r>
              <a:rPr lang="en-US" sz="2700" dirty="0">
                <a:solidFill>
                  <a:srgbClr val="262A55"/>
                </a:solidFill>
                <a:latin typeface="Nunito"/>
                <a:hlinkClick r:id="rId18"/>
              </a:rPr>
              <a:t>ChatGPT</a:t>
            </a:r>
            <a:r>
              <a:rPr lang="en-US" sz="2700">
                <a:solidFill>
                  <a:srgbClr val="262A55"/>
                </a:solidFill>
                <a:latin typeface="Nunito"/>
              </a:rPr>
              <a:t> as an argumentative partner. Argue against something you firmly believe 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3843"/>
            <a:ext cx="9596222" cy="2837318"/>
            <a:chOff x="0" y="0"/>
            <a:chExt cx="12794963" cy="3783091"/>
          </a:xfrm>
        </p:grpSpPr>
        <p:sp>
          <p:nvSpPr>
            <p:cNvPr id="3" name="TextBox 3"/>
            <p:cNvSpPr txBox="1"/>
            <p:nvPr/>
          </p:nvSpPr>
          <p:spPr>
            <a:xfrm>
              <a:off x="0" y="0"/>
              <a:ext cx="12794963" cy="1460500"/>
            </a:xfrm>
            <a:prstGeom prst="rect">
              <a:avLst/>
            </a:prstGeom>
          </p:spPr>
          <p:txBody>
            <a:bodyPr lIns="0" tIns="0" rIns="0" bIns="0" rtlCol="0" anchor="t">
              <a:spAutoFit/>
            </a:bodyPr>
            <a:lstStyle/>
            <a:p>
              <a:pPr>
                <a:lnSpc>
                  <a:spcPts val="8640"/>
                </a:lnSpc>
              </a:pPr>
              <a:r>
                <a:rPr lang="en-US" sz="7200">
                  <a:solidFill>
                    <a:srgbClr val="262A55"/>
                  </a:solidFill>
                  <a:latin typeface="Fredoka One Bold"/>
                </a:rPr>
                <a:t>Get Organised</a:t>
              </a:r>
            </a:p>
          </p:txBody>
        </p:sp>
        <p:sp>
          <p:nvSpPr>
            <p:cNvPr id="4" name="TextBox 4"/>
            <p:cNvSpPr txBox="1"/>
            <p:nvPr/>
          </p:nvSpPr>
          <p:spPr>
            <a:xfrm>
              <a:off x="0" y="1839568"/>
              <a:ext cx="12794963" cy="1943523"/>
            </a:xfrm>
            <a:prstGeom prst="rect">
              <a:avLst/>
            </a:prstGeom>
          </p:spPr>
          <p:txBody>
            <a:bodyPr lIns="0" tIns="0" rIns="0" bIns="0" rtlCol="0" anchor="t">
              <a:spAutoFit/>
            </a:bodyPr>
            <a:lstStyle/>
            <a:p>
              <a:pPr>
                <a:lnSpc>
                  <a:spcPts val="3919"/>
                </a:lnSpc>
              </a:pPr>
              <a:r>
                <a:rPr lang="en-US" sz="2799">
                  <a:solidFill>
                    <a:srgbClr val="262A55"/>
                  </a:solidFill>
                  <a:latin typeface="Nunito Bold"/>
                </a:rPr>
                <a:t>Parent. Employee. Scholar. You'll have multiple roles during Postgraduate Study so getting organised will make life easier.</a:t>
              </a:r>
            </a:p>
          </p:txBody>
        </p:sp>
      </p:grpSp>
      <p:sp>
        <p:nvSpPr>
          <p:cNvPr id="5" name="Freeform 5"/>
          <p:cNvSpPr/>
          <p:nvPr/>
        </p:nvSpPr>
        <p:spPr>
          <a:xfrm>
            <a:off x="14978916" y="4691961"/>
            <a:ext cx="9150895" cy="8810773"/>
          </a:xfrm>
          <a:custGeom>
            <a:avLst/>
            <a:gdLst/>
            <a:ahLst/>
            <a:cxnLst/>
            <a:rect l="l" t="t" r="r" b="b"/>
            <a:pathLst>
              <a:path w="9150895" h="8810773">
                <a:moveTo>
                  <a:pt x="0" y="0"/>
                </a:moveTo>
                <a:lnTo>
                  <a:pt x="9150895" y="0"/>
                </a:lnTo>
                <a:lnTo>
                  <a:pt x="9150895" y="8810773"/>
                </a:lnTo>
                <a:lnTo>
                  <a:pt x="0" y="88107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6055409">
            <a:off x="14811568" y="4706630"/>
            <a:ext cx="1941372" cy="1635606"/>
          </a:xfrm>
          <a:custGeom>
            <a:avLst/>
            <a:gdLst/>
            <a:ahLst/>
            <a:cxnLst/>
            <a:rect l="l" t="t" r="r" b="b"/>
            <a:pathLst>
              <a:path w="1941372" h="1635606">
                <a:moveTo>
                  <a:pt x="0" y="0"/>
                </a:moveTo>
                <a:lnTo>
                  <a:pt x="1941372" y="0"/>
                </a:lnTo>
                <a:lnTo>
                  <a:pt x="1941372" y="1635606"/>
                </a:lnTo>
                <a:lnTo>
                  <a:pt x="0" y="1635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115881">
            <a:off x="12913955" y="3456060"/>
            <a:ext cx="2530451" cy="2131905"/>
          </a:xfrm>
          <a:custGeom>
            <a:avLst/>
            <a:gdLst/>
            <a:ahLst/>
            <a:cxnLst/>
            <a:rect l="l" t="t" r="r" b="b"/>
            <a:pathLst>
              <a:path w="2530451" h="2131905">
                <a:moveTo>
                  <a:pt x="0" y="0"/>
                </a:moveTo>
                <a:lnTo>
                  <a:pt x="2530451" y="0"/>
                </a:lnTo>
                <a:lnTo>
                  <a:pt x="2530451" y="2131905"/>
                </a:lnTo>
                <a:lnTo>
                  <a:pt x="0" y="2131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5400000">
            <a:off x="12099066" y="422820"/>
            <a:ext cx="3248616" cy="2736959"/>
          </a:xfrm>
          <a:custGeom>
            <a:avLst/>
            <a:gdLst/>
            <a:ahLst/>
            <a:cxnLst/>
            <a:rect l="l" t="t" r="r" b="b"/>
            <a:pathLst>
              <a:path w="3248616" h="2736959">
                <a:moveTo>
                  <a:pt x="0" y="0"/>
                </a:moveTo>
                <a:lnTo>
                  <a:pt x="3248616" y="0"/>
                </a:lnTo>
                <a:lnTo>
                  <a:pt x="3248616" y="2736959"/>
                </a:lnTo>
                <a:lnTo>
                  <a:pt x="0" y="27369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16393136" y="6268223"/>
            <a:ext cx="1456961" cy="4886149"/>
          </a:xfrm>
          <a:custGeom>
            <a:avLst/>
            <a:gdLst/>
            <a:ahLst/>
            <a:cxnLst/>
            <a:rect l="l" t="t" r="r" b="b"/>
            <a:pathLst>
              <a:path w="1456961" h="4886149">
                <a:moveTo>
                  <a:pt x="1456961" y="0"/>
                </a:moveTo>
                <a:lnTo>
                  <a:pt x="0" y="0"/>
                </a:lnTo>
                <a:lnTo>
                  <a:pt x="0" y="4886149"/>
                </a:lnTo>
                <a:lnTo>
                  <a:pt x="1456961" y="4886149"/>
                </a:lnTo>
                <a:lnTo>
                  <a:pt x="145696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1184827" y="4272208"/>
            <a:ext cx="6619239" cy="2418611"/>
          </a:xfrm>
          <a:prstGeom prst="rect">
            <a:avLst/>
          </a:prstGeom>
        </p:spPr>
        <p:txBody>
          <a:bodyPr wrap="square" lIns="0" tIns="0" rIns="0" bIns="0" rtlCol="0" anchor="t">
            <a:spAutoFit/>
          </a:bodyPr>
          <a:lstStyle/>
          <a:p>
            <a:pPr marL="582930" lvl="1" indent="-291465">
              <a:lnSpc>
                <a:spcPts val="3779"/>
              </a:lnSpc>
              <a:buFont typeface="Arial"/>
              <a:buChar char="•"/>
            </a:pPr>
            <a:r>
              <a:rPr lang="en-US" sz="2700">
                <a:solidFill>
                  <a:srgbClr val="262A55"/>
                </a:solidFill>
                <a:latin typeface="Nunito"/>
              </a:rPr>
              <a:t>Change the way you view your time </a:t>
            </a:r>
          </a:p>
          <a:p>
            <a:pPr marL="582930" lvl="1" indent="-291465">
              <a:lnSpc>
                <a:spcPts val="3779"/>
              </a:lnSpc>
              <a:buFont typeface="Arial"/>
              <a:buChar char="•"/>
            </a:pPr>
            <a:r>
              <a:rPr lang="en-US" sz="2700">
                <a:solidFill>
                  <a:srgbClr val="262A55"/>
                </a:solidFill>
                <a:latin typeface="Nunito"/>
              </a:rPr>
              <a:t>Map and monitor your use of time </a:t>
            </a:r>
          </a:p>
          <a:p>
            <a:pPr marL="582930" lvl="1" indent="-291465">
              <a:lnSpc>
                <a:spcPts val="3779"/>
              </a:lnSpc>
              <a:buFont typeface="Arial"/>
              <a:buChar char="•"/>
            </a:pPr>
            <a:r>
              <a:rPr lang="en-US" sz="2700">
                <a:solidFill>
                  <a:srgbClr val="262A55"/>
                </a:solidFill>
                <a:latin typeface="Nunito"/>
              </a:rPr>
              <a:t>Find your own groove </a:t>
            </a:r>
          </a:p>
          <a:p>
            <a:pPr marL="582930" lvl="1" indent="-291465">
              <a:lnSpc>
                <a:spcPts val="3779"/>
              </a:lnSpc>
              <a:buFont typeface="Arial"/>
              <a:buChar char="•"/>
            </a:pPr>
            <a:r>
              <a:rPr lang="en-US" sz="2700">
                <a:solidFill>
                  <a:srgbClr val="262A55"/>
                </a:solidFill>
                <a:latin typeface="Nunito"/>
              </a:rPr>
              <a:t>Know your distractions </a:t>
            </a:r>
          </a:p>
          <a:p>
            <a:pPr marL="582930" lvl="1" indent="-291465">
              <a:lnSpc>
                <a:spcPts val="3779"/>
              </a:lnSpc>
              <a:buFont typeface="Arial"/>
              <a:buChar char="•"/>
            </a:pPr>
            <a:r>
              <a:rPr lang="en-US" sz="2700">
                <a:solidFill>
                  <a:srgbClr val="262A55"/>
                </a:solidFill>
                <a:latin typeface="Nunito"/>
              </a:rPr>
              <a:t>Plan your breaks </a:t>
            </a:r>
          </a:p>
        </p:txBody>
      </p:sp>
      <p:sp>
        <p:nvSpPr>
          <p:cNvPr id="11" name="TextBox 11"/>
          <p:cNvSpPr txBox="1"/>
          <p:nvPr/>
        </p:nvSpPr>
        <p:spPr>
          <a:xfrm>
            <a:off x="1184827" y="7481884"/>
            <a:ext cx="10116645" cy="1932965"/>
          </a:xfrm>
          <a:prstGeom prst="rect">
            <a:avLst/>
          </a:prstGeom>
        </p:spPr>
        <p:txBody>
          <a:bodyPr lIns="0" tIns="0" rIns="0" bIns="0" rtlCol="0" anchor="t">
            <a:spAutoFit/>
          </a:bodyPr>
          <a:lstStyle/>
          <a:p>
            <a:pPr>
              <a:lnSpc>
                <a:spcPts val="3839"/>
              </a:lnSpc>
            </a:pPr>
            <a:r>
              <a:rPr lang="en-US" sz="2742" dirty="0">
                <a:solidFill>
                  <a:srgbClr val="262A55"/>
                </a:solidFill>
                <a:latin typeface="Nunito Bold"/>
              </a:rPr>
              <a:t>Try this: </a:t>
            </a:r>
            <a:r>
              <a:rPr lang="en-US" sz="2742" dirty="0">
                <a:solidFill>
                  <a:srgbClr val="262A55"/>
                </a:solidFill>
                <a:latin typeface="Nunito"/>
              </a:rPr>
              <a:t>Get a diary (online or paper) and plot key dates. Work backwards from each date to plan in prep time. You can use the </a:t>
            </a:r>
            <a:r>
              <a:rPr lang="en-US" sz="2742" dirty="0">
                <a:solidFill>
                  <a:srgbClr val="262A55"/>
                </a:solidFill>
                <a:latin typeface="Nunito Bold"/>
              </a:rPr>
              <a:t>Study Planner</a:t>
            </a:r>
            <a:r>
              <a:rPr lang="en-US" sz="2742" dirty="0">
                <a:solidFill>
                  <a:srgbClr val="262A55"/>
                </a:solidFill>
                <a:latin typeface="Nunito"/>
              </a:rPr>
              <a:t> or </a:t>
            </a:r>
            <a:r>
              <a:rPr lang="en-US" sz="2742" dirty="0" err="1">
                <a:solidFill>
                  <a:srgbClr val="262A55"/>
                </a:solidFill>
                <a:latin typeface="Nunito"/>
              </a:rPr>
              <a:t>Goblin.tools</a:t>
            </a:r>
            <a:r>
              <a:rPr lang="en-US" sz="2742" dirty="0">
                <a:solidFill>
                  <a:srgbClr val="262A55"/>
                </a:solidFill>
                <a:latin typeface="Nunito"/>
              </a:rPr>
              <a:t> </a:t>
            </a:r>
            <a:r>
              <a:rPr lang="en-US" sz="2742" b="1" dirty="0">
                <a:solidFill>
                  <a:srgbClr val="262A55"/>
                </a:solidFill>
                <a:latin typeface="Nunito"/>
              </a:rPr>
              <a:t>Magic To Do </a:t>
            </a:r>
            <a:r>
              <a:rPr lang="en-US" sz="2742" dirty="0">
                <a:solidFill>
                  <a:srgbClr val="262A55"/>
                </a:solidFill>
                <a:latin typeface="Nunito"/>
              </a:rPr>
              <a:t>to help break tasks into steps. </a:t>
            </a:r>
          </a:p>
        </p:txBody>
      </p:sp>
      <p:sp>
        <p:nvSpPr>
          <p:cNvPr id="12" name="Freeform 12"/>
          <p:cNvSpPr/>
          <p:nvPr/>
        </p:nvSpPr>
        <p:spPr>
          <a:xfrm rot="6055409">
            <a:off x="14995158" y="664354"/>
            <a:ext cx="1941372" cy="1635606"/>
          </a:xfrm>
          <a:custGeom>
            <a:avLst/>
            <a:gdLst/>
            <a:ahLst/>
            <a:cxnLst/>
            <a:rect l="l" t="t" r="r" b="b"/>
            <a:pathLst>
              <a:path w="1941372" h="1635606">
                <a:moveTo>
                  <a:pt x="0" y="0"/>
                </a:moveTo>
                <a:lnTo>
                  <a:pt x="1941372" y="0"/>
                </a:lnTo>
                <a:lnTo>
                  <a:pt x="1941372" y="1635606"/>
                </a:lnTo>
                <a:lnTo>
                  <a:pt x="0" y="1635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115881">
            <a:off x="16239734" y="-37253"/>
            <a:ext cx="2530451" cy="2131905"/>
          </a:xfrm>
          <a:custGeom>
            <a:avLst/>
            <a:gdLst/>
            <a:ahLst/>
            <a:cxnLst/>
            <a:rect l="l" t="t" r="r" b="b"/>
            <a:pathLst>
              <a:path w="2530451" h="2131905">
                <a:moveTo>
                  <a:pt x="0" y="0"/>
                </a:moveTo>
                <a:lnTo>
                  <a:pt x="2530451" y="0"/>
                </a:lnTo>
                <a:lnTo>
                  <a:pt x="2530451" y="2131906"/>
                </a:lnTo>
                <a:lnTo>
                  <a:pt x="0" y="2131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5400000">
            <a:off x="12279282" y="5780262"/>
            <a:ext cx="3248616" cy="2736959"/>
          </a:xfrm>
          <a:custGeom>
            <a:avLst/>
            <a:gdLst/>
            <a:ahLst/>
            <a:cxnLst/>
            <a:rect l="l" t="t" r="r" b="b"/>
            <a:pathLst>
              <a:path w="3248616" h="2736959">
                <a:moveTo>
                  <a:pt x="0" y="0"/>
                </a:moveTo>
                <a:lnTo>
                  <a:pt x="3248616" y="0"/>
                </a:lnTo>
                <a:lnTo>
                  <a:pt x="3248616" y="2736959"/>
                </a:lnTo>
                <a:lnTo>
                  <a:pt x="0" y="27369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sp>
        <p:nvSpPr>
          <p:cNvPr id="2" name="Freeform 2"/>
          <p:cNvSpPr/>
          <p:nvPr/>
        </p:nvSpPr>
        <p:spPr>
          <a:xfrm>
            <a:off x="9918235" y="2663567"/>
            <a:ext cx="12025798" cy="11578821"/>
          </a:xfrm>
          <a:custGeom>
            <a:avLst/>
            <a:gdLst/>
            <a:ahLst/>
            <a:cxnLst/>
            <a:rect l="l" t="t" r="r" b="b"/>
            <a:pathLst>
              <a:path w="12025798" h="11578821">
                <a:moveTo>
                  <a:pt x="0" y="0"/>
                </a:moveTo>
                <a:lnTo>
                  <a:pt x="12025798" y="0"/>
                </a:lnTo>
                <a:lnTo>
                  <a:pt x="12025798" y="11578821"/>
                </a:lnTo>
                <a:lnTo>
                  <a:pt x="0" y="115788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848969" y="7254097"/>
            <a:ext cx="11561262" cy="5780631"/>
          </a:xfrm>
          <a:custGeom>
            <a:avLst/>
            <a:gdLst/>
            <a:ahLst/>
            <a:cxnLst/>
            <a:rect l="l" t="t" r="r" b="b"/>
            <a:pathLst>
              <a:path w="11561262" h="5780631">
                <a:moveTo>
                  <a:pt x="0" y="0"/>
                </a:moveTo>
                <a:lnTo>
                  <a:pt x="11561261" y="0"/>
                </a:lnTo>
                <a:lnTo>
                  <a:pt x="11561261" y="5780630"/>
                </a:lnTo>
                <a:lnTo>
                  <a:pt x="0" y="5780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577590" y="4848499"/>
            <a:ext cx="5710410" cy="4161461"/>
          </a:xfrm>
          <a:custGeom>
            <a:avLst/>
            <a:gdLst/>
            <a:ahLst/>
            <a:cxnLst/>
            <a:rect l="l" t="t" r="r" b="b"/>
            <a:pathLst>
              <a:path w="5710410" h="4161461">
                <a:moveTo>
                  <a:pt x="0" y="0"/>
                </a:moveTo>
                <a:lnTo>
                  <a:pt x="5710410" y="0"/>
                </a:lnTo>
                <a:lnTo>
                  <a:pt x="5710410" y="4161462"/>
                </a:lnTo>
                <a:lnTo>
                  <a:pt x="0" y="41614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028700" y="1235155"/>
            <a:ext cx="9820269" cy="2856823"/>
            <a:chOff x="0" y="0"/>
            <a:chExt cx="13093692" cy="3809097"/>
          </a:xfrm>
        </p:grpSpPr>
        <p:sp>
          <p:nvSpPr>
            <p:cNvPr id="6" name="TextBox 6"/>
            <p:cNvSpPr txBox="1"/>
            <p:nvPr/>
          </p:nvSpPr>
          <p:spPr>
            <a:xfrm>
              <a:off x="0" y="0"/>
              <a:ext cx="13093692" cy="1943100"/>
            </a:xfrm>
            <a:prstGeom prst="rect">
              <a:avLst/>
            </a:prstGeom>
          </p:spPr>
          <p:txBody>
            <a:bodyPr lIns="0" tIns="0" rIns="0" bIns="0" rtlCol="0" anchor="t">
              <a:spAutoFit/>
            </a:bodyPr>
            <a:lstStyle/>
            <a:p>
              <a:pPr marL="0" lvl="0" indent="0">
                <a:lnSpc>
                  <a:spcPts val="11519"/>
                </a:lnSpc>
                <a:spcBef>
                  <a:spcPct val="0"/>
                </a:spcBef>
              </a:pPr>
              <a:r>
                <a:rPr lang="en-US" sz="9600">
                  <a:solidFill>
                    <a:srgbClr val="262A55"/>
                  </a:solidFill>
                  <a:latin typeface="Fredoka One Bold"/>
                </a:rPr>
                <a:t>Get Digital</a:t>
              </a:r>
              <a:r>
                <a:rPr lang="en-US" sz="9600">
                  <a:solidFill>
                    <a:srgbClr val="FA7A4A"/>
                  </a:solidFill>
                  <a:latin typeface="Fredoka One Bold"/>
                </a:rPr>
                <a:t> </a:t>
              </a:r>
            </a:p>
          </p:txBody>
        </p:sp>
        <p:sp>
          <p:nvSpPr>
            <p:cNvPr id="7" name="TextBox 7"/>
            <p:cNvSpPr txBox="1"/>
            <p:nvPr/>
          </p:nvSpPr>
          <p:spPr>
            <a:xfrm>
              <a:off x="0" y="2361720"/>
              <a:ext cx="13093692" cy="1447377"/>
            </a:xfrm>
            <a:prstGeom prst="rect">
              <a:avLst/>
            </a:prstGeom>
          </p:spPr>
          <p:txBody>
            <a:bodyPr lIns="0" tIns="0" rIns="0" bIns="0" rtlCol="0" anchor="t">
              <a:spAutoFit/>
            </a:bodyPr>
            <a:lstStyle/>
            <a:p>
              <a:pPr>
                <a:lnSpc>
                  <a:spcPts val="4480"/>
                </a:lnSpc>
              </a:pPr>
              <a:r>
                <a:rPr lang="en-US" sz="3200">
                  <a:solidFill>
                    <a:srgbClr val="262A55"/>
                  </a:solidFill>
                  <a:latin typeface="Nunito Bold"/>
                </a:rPr>
                <a:t>A world of knowledge is available online. Start to think about what you can achieve digitally. </a:t>
              </a:r>
            </a:p>
          </p:txBody>
        </p:sp>
      </p:grpSp>
      <p:sp>
        <p:nvSpPr>
          <p:cNvPr id="8" name="Freeform 8"/>
          <p:cNvSpPr/>
          <p:nvPr/>
        </p:nvSpPr>
        <p:spPr>
          <a:xfrm flipH="1">
            <a:off x="14422472" y="5273464"/>
            <a:ext cx="1183798" cy="1050621"/>
          </a:xfrm>
          <a:custGeom>
            <a:avLst/>
            <a:gdLst/>
            <a:ahLst/>
            <a:cxnLst/>
            <a:rect l="l" t="t" r="r" b="b"/>
            <a:pathLst>
              <a:path w="1183798" h="1050621">
                <a:moveTo>
                  <a:pt x="1183797" y="0"/>
                </a:moveTo>
                <a:lnTo>
                  <a:pt x="0" y="0"/>
                </a:lnTo>
                <a:lnTo>
                  <a:pt x="0" y="1050621"/>
                </a:lnTo>
                <a:lnTo>
                  <a:pt x="1183797" y="1050621"/>
                </a:lnTo>
                <a:lnTo>
                  <a:pt x="1183797"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15269581" y="5654189"/>
            <a:ext cx="2379878" cy="1860023"/>
          </a:xfrm>
          <a:custGeom>
            <a:avLst/>
            <a:gdLst/>
            <a:ahLst/>
            <a:cxnLst/>
            <a:rect l="l" t="t" r="r" b="b"/>
            <a:pathLst>
              <a:path w="2379878" h="1860023">
                <a:moveTo>
                  <a:pt x="2379879" y="0"/>
                </a:moveTo>
                <a:lnTo>
                  <a:pt x="0" y="0"/>
                </a:lnTo>
                <a:lnTo>
                  <a:pt x="0" y="1860024"/>
                </a:lnTo>
                <a:lnTo>
                  <a:pt x="2379879" y="1860024"/>
                </a:lnTo>
                <a:lnTo>
                  <a:pt x="2379879" y="0"/>
                </a:lnTo>
                <a:close/>
              </a:path>
            </a:pathLst>
          </a:custGeom>
          <a:blipFill>
            <a:blip r:embed="rId10">
              <a:extLst>
                <a:ext uri="{96DAC541-7B7A-43D3-8B79-37D633B846F1}">
                  <asvg:svgBlip xmlns:asvg="http://schemas.microsoft.com/office/drawing/2016/SVG/main" r:embed="rId11"/>
                </a:ext>
              </a:extLst>
            </a:blip>
            <a:stretch>
              <a:fillRect r="-4507" b="-211627"/>
            </a:stretch>
          </a:blipFill>
        </p:spPr>
      </p:sp>
      <p:sp>
        <p:nvSpPr>
          <p:cNvPr id="10" name="TextBox 10"/>
          <p:cNvSpPr txBox="1"/>
          <p:nvPr/>
        </p:nvSpPr>
        <p:spPr>
          <a:xfrm>
            <a:off x="893836" y="4403653"/>
            <a:ext cx="10089995" cy="2418611"/>
          </a:xfrm>
          <a:prstGeom prst="rect">
            <a:avLst/>
          </a:prstGeom>
        </p:spPr>
        <p:txBody>
          <a:bodyPr wrap="square" lIns="0" tIns="0" rIns="0" bIns="0" rtlCol="0" anchor="t">
            <a:spAutoFit/>
          </a:bodyPr>
          <a:lstStyle/>
          <a:p>
            <a:pPr marL="582930" lvl="1" indent="-291465">
              <a:lnSpc>
                <a:spcPts val="3779"/>
              </a:lnSpc>
              <a:buFont typeface="Arial"/>
              <a:buChar char="•"/>
            </a:pPr>
            <a:r>
              <a:rPr lang="en-US" sz="2700" dirty="0">
                <a:solidFill>
                  <a:srgbClr val="262A55"/>
                </a:solidFill>
                <a:latin typeface="Nunito"/>
              </a:rPr>
              <a:t>Think about what your digital skills &amp; requirements will be</a:t>
            </a:r>
          </a:p>
          <a:p>
            <a:pPr marL="582930" lvl="1" indent="-291465">
              <a:lnSpc>
                <a:spcPts val="3779"/>
              </a:lnSpc>
              <a:buFont typeface="Arial"/>
              <a:buChar char="•"/>
            </a:pPr>
            <a:r>
              <a:rPr lang="en-US" sz="2700" dirty="0">
                <a:solidFill>
                  <a:srgbClr val="262A55"/>
                </a:solidFill>
                <a:latin typeface="Nunito"/>
              </a:rPr>
              <a:t>Start thinking about cloud storage and easy file transfer</a:t>
            </a:r>
          </a:p>
          <a:p>
            <a:pPr marL="582930" lvl="1" indent="-291465">
              <a:lnSpc>
                <a:spcPts val="3779"/>
              </a:lnSpc>
              <a:buFont typeface="Arial"/>
              <a:buChar char="•"/>
            </a:pPr>
            <a:r>
              <a:rPr lang="en-US" sz="2700" dirty="0">
                <a:solidFill>
                  <a:srgbClr val="262A55"/>
                </a:solidFill>
                <a:latin typeface="Nunito"/>
              </a:rPr>
              <a:t>Know how to stay safe online </a:t>
            </a:r>
          </a:p>
          <a:p>
            <a:pPr marL="582930" lvl="1" indent="-291465">
              <a:lnSpc>
                <a:spcPts val="3779"/>
              </a:lnSpc>
              <a:buFont typeface="Arial"/>
              <a:buChar char="•"/>
            </a:pPr>
            <a:r>
              <a:rPr lang="en-US" sz="2700" dirty="0">
                <a:solidFill>
                  <a:srgbClr val="262A55"/>
                </a:solidFill>
                <a:latin typeface="Nunito"/>
              </a:rPr>
              <a:t>Manage your digital footprint</a:t>
            </a:r>
          </a:p>
          <a:p>
            <a:pPr marL="582930" lvl="1" indent="-291465">
              <a:lnSpc>
                <a:spcPts val="3779"/>
              </a:lnSpc>
              <a:buFont typeface="Arial"/>
              <a:buChar char="•"/>
            </a:pPr>
            <a:r>
              <a:rPr lang="en-US" sz="2700" dirty="0">
                <a:solidFill>
                  <a:srgbClr val="262A55"/>
                </a:solidFill>
                <a:latin typeface="Nunito"/>
              </a:rPr>
              <a:t>Use AI as a tool</a:t>
            </a:r>
          </a:p>
        </p:txBody>
      </p:sp>
      <p:sp>
        <p:nvSpPr>
          <p:cNvPr id="11" name="TextBox 11"/>
          <p:cNvSpPr txBox="1"/>
          <p:nvPr/>
        </p:nvSpPr>
        <p:spPr>
          <a:xfrm>
            <a:off x="1028701" y="7374255"/>
            <a:ext cx="8724900" cy="1443985"/>
          </a:xfrm>
          <a:prstGeom prst="rect">
            <a:avLst/>
          </a:prstGeom>
        </p:spPr>
        <p:txBody>
          <a:bodyPr wrap="square" lIns="0" tIns="0" rIns="0" bIns="0" rtlCol="0" anchor="t">
            <a:spAutoFit/>
          </a:bodyPr>
          <a:lstStyle/>
          <a:p>
            <a:pPr>
              <a:lnSpc>
                <a:spcPts val="3779"/>
              </a:lnSpc>
            </a:pPr>
            <a:r>
              <a:rPr lang="en-US" sz="2700" dirty="0">
                <a:solidFill>
                  <a:srgbClr val="262A55"/>
                </a:solidFill>
                <a:latin typeface="Nunito Bold"/>
              </a:rPr>
              <a:t>Try this: </a:t>
            </a:r>
            <a:r>
              <a:rPr lang="en-US" sz="2700" dirty="0">
                <a:solidFill>
                  <a:srgbClr val="262A55"/>
                </a:solidFill>
                <a:latin typeface="Nunito"/>
              </a:rPr>
              <a:t>Get to know the digital tools that will make your life easier i.e. Microsoft 365, OneNote, Mendeley, </a:t>
            </a:r>
            <a:r>
              <a:rPr lang="en-US" sz="2700" dirty="0" err="1">
                <a:solidFill>
                  <a:srgbClr val="262A55"/>
                </a:solidFill>
                <a:latin typeface="Nunito"/>
              </a:rPr>
              <a:t>StudyBlue</a:t>
            </a:r>
            <a:r>
              <a:rPr lang="en-US" sz="2700" dirty="0">
                <a:solidFill>
                  <a:srgbClr val="262A55"/>
                </a:solidFill>
                <a:latin typeface="Nunito"/>
              </a:rPr>
              <a:t> </a:t>
            </a:r>
            <a:r>
              <a:rPr lang="en-US" sz="2700" dirty="0" err="1">
                <a:solidFill>
                  <a:srgbClr val="262A55"/>
                </a:solidFill>
                <a:latin typeface="Nunito"/>
              </a:rPr>
              <a:t>etc</a:t>
            </a:r>
            <a:r>
              <a:rPr lang="en-US" sz="2700" dirty="0">
                <a:solidFill>
                  <a:srgbClr val="262A55"/>
                </a:solidFill>
                <a:latin typeface="Nunito"/>
              </a:rPr>
              <a:t> and start playing with them now!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grpSp>
        <p:nvGrpSpPr>
          <p:cNvPr id="2" name="Group 2"/>
          <p:cNvGrpSpPr/>
          <p:nvPr/>
        </p:nvGrpSpPr>
        <p:grpSpPr>
          <a:xfrm>
            <a:off x="7439031" y="1028700"/>
            <a:ext cx="9820269" cy="2785703"/>
            <a:chOff x="0" y="0"/>
            <a:chExt cx="13093692" cy="3714270"/>
          </a:xfrm>
        </p:grpSpPr>
        <p:sp>
          <p:nvSpPr>
            <p:cNvPr id="3" name="TextBox 3"/>
            <p:cNvSpPr txBox="1"/>
            <p:nvPr/>
          </p:nvSpPr>
          <p:spPr>
            <a:xfrm>
              <a:off x="0" y="0"/>
              <a:ext cx="13093692" cy="1943100"/>
            </a:xfrm>
            <a:prstGeom prst="rect">
              <a:avLst/>
            </a:prstGeom>
          </p:spPr>
          <p:txBody>
            <a:bodyPr lIns="0" tIns="0" rIns="0" bIns="0" rtlCol="0" anchor="t">
              <a:spAutoFit/>
            </a:bodyPr>
            <a:lstStyle/>
            <a:p>
              <a:pPr marL="0" lvl="0" indent="0" algn="just">
                <a:lnSpc>
                  <a:spcPts val="11519"/>
                </a:lnSpc>
                <a:spcBef>
                  <a:spcPct val="0"/>
                </a:spcBef>
              </a:pPr>
              <a:r>
                <a:rPr lang="en-US" sz="9600">
                  <a:solidFill>
                    <a:srgbClr val="262A55"/>
                  </a:solidFill>
                  <a:latin typeface="Fredoka One Bold"/>
                </a:rPr>
                <a:t>Get Wise</a:t>
              </a:r>
            </a:p>
          </p:txBody>
        </p:sp>
        <p:sp>
          <p:nvSpPr>
            <p:cNvPr id="4" name="TextBox 4"/>
            <p:cNvSpPr txBox="1"/>
            <p:nvPr/>
          </p:nvSpPr>
          <p:spPr>
            <a:xfrm>
              <a:off x="0" y="2371245"/>
              <a:ext cx="13093692" cy="1343025"/>
            </a:xfrm>
            <a:prstGeom prst="rect">
              <a:avLst/>
            </a:prstGeom>
          </p:spPr>
          <p:txBody>
            <a:bodyPr lIns="0" tIns="0" rIns="0" bIns="0" rtlCol="0" anchor="t">
              <a:spAutoFit/>
            </a:bodyPr>
            <a:lstStyle/>
            <a:p>
              <a:pPr>
                <a:lnSpc>
                  <a:spcPts val="4199"/>
                </a:lnSpc>
              </a:pPr>
              <a:r>
                <a:rPr lang="en-US" sz="2999">
                  <a:solidFill>
                    <a:srgbClr val="262A55"/>
                  </a:solidFill>
                  <a:latin typeface="Nunito Bold"/>
                </a:rPr>
                <a:t>There's a lot of information out there. As a Postgraduate, you'll be diving deeper than ever before.</a:t>
              </a:r>
            </a:p>
          </p:txBody>
        </p:sp>
      </p:grpSp>
      <p:sp>
        <p:nvSpPr>
          <p:cNvPr id="5" name="Freeform 5"/>
          <p:cNvSpPr/>
          <p:nvPr/>
        </p:nvSpPr>
        <p:spPr>
          <a:xfrm>
            <a:off x="-1102164" y="3719680"/>
            <a:ext cx="9150895" cy="8810773"/>
          </a:xfrm>
          <a:custGeom>
            <a:avLst/>
            <a:gdLst/>
            <a:ahLst/>
            <a:cxnLst/>
            <a:rect l="l" t="t" r="r" b="b"/>
            <a:pathLst>
              <a:path w="9150895" h="8810773">
                <a:moveTo>
                  <a:pt x="0" y="0"/>
                </a:moveTo>
                <a:lnTo>
                  <a:pt x="9150895" y="0"/>
                </a:lnTo>
                <a:lnTo>
                  <a:pt x="9150895" y="8810773"/>
                </a:lnTo>
                <a:lnTo>
                  <a:pt x="0" y="88107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0" y="7347620"/>
            <a:ext cx="7315200" cy="2939380"/>
          </a:xfrm>
          <a:custGeom>
            <a:avLst/>
            <a:gdLst/>
            <a:ahLst/>
            <a:cxnLst/>
            <a:rect l="l" t="t" r="r" b="b"/>
            <a:pathLst>
              <a:path w="7315200" h="2939380">
                <a:moveTo>
                  <a:pt x="0" y="0"/>
                </a:moveTo>
                <a:lnTo>
                  <a:pt x="7315200" y="0"/>
                </a:lnTo>
                <a:lnTo>
                  <a:pt x="7315200" y="2939380"/>
                </a:lnTo>
                <a:lnTo>
                  <a:pt x="0" y="2939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654519" y="4891167"/>
            <a:ext cx="1637529" cy="2202056"/>
          </a:xfrm>
          <a:custGeom>
            <a:avLst/>
            <a:gdLst/>
            <a:ahLst/>
            <a:cxnLst/>
            <a:rect l="l" t="t" r="r" b="b"/>
            <a:pathLst>
              <a:path w="1637529" h="2202056">
                <a:moveTo>
                  <a:pt x="0" y="0"/>
                </a:moveTo>
                <a:lnTo>
                  <a:pt x="1637529" y="0"/>
                </a:lnTo>
                <a:lnTo>
                  <a:pt x="1637529" y="2202056"/>
                </a:lnTo>
                <a:lnTo>
                  <a:pt x="0" y="22020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721207" y="6514853"/>
            <a:ext cx="3309934" cy="2629893"/>
          </a:xfrm>
          <a:custGeom>
            <a:avLst/>
            <a:gdLst/>
            <a:ahLst/>
            <a:cxnLst/>
            <a:rect l="l" t="t" r="r" b="b"/>
            <a:pathLst>
              <a:path w="3309934" h="2629893">
                <a:moveTo>
                  <a:pt x="0" y="0"/>
                </a:moveTo>
                <a:lnTo>
                  <a:pt x="3309933" y="0"/>
                </a:lnTo>
                <a:lnTo>
                  <a:pt x="3309933" y="2629893"/>
                </a:lnTo>
                <a:lnTo>
                  <a:pt x="0" y="26298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4429996" y="6275412"/>
            <a:ext cx="2326769" cy="2869334"/>
          </a:xfrm>
          <a:custGeom>
            <a:avLst/>
            <a:gdLst/>
            <a:ahLst/>
            <a:cxnLst/>
            <a:rect l="l" t="t" r="r" b="b"/>
            <a:pathLst>
              <a:path w="2326769" h="2869334">
                <a:moveTo>
                  <a:pt x="2326769" y="0"/>
                </a:moveTo>
                <a:lnTo>
                  <a:pt x="0" y="0"/>
                </a:lnTo>
                <a:lnTo>
                  <a:pt x="0" y="2869334"/>
                </a:lnTo>
                <a:lnTo>
                  <a:pt x="2326769" y="2869334"/>
                </a:lnTo>
                <a:lnTo>
                  <a:pt x="2326769"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9144000" y="4484160"/>
            <a:ext cx="8115300" cy="2360295"/>
          </a:xfrm>
          <a:prstGeom prst="rect">
            <a:avLst/>
          </a:prstGeom>
        </p:spPr>
        <p:txBody>
          <a:bodyPr lIns="0" tIns="0" rIns="0" bIns="0" rtlCol="0" anchor="t">
            <a:spAutoFit/>
          </a:bodyPr>
          <a:lstStyle/>
          <a:p>
            <a:pPr marL="582930" lvl="1" indent="-291465">
              <a:lnSpc>
                <a:spcPts val="3779"/>
              </a:lnSpc>
              <a:buFont typeface="Arial"/>
              <a:buChar char="•"/>
            </a:pPr>
            <a:r>
              <a:rPr lang="en-US" sz="2700">
                <a:solidFill>
                  <a:srgbClr val="262A55"/>
                </a:solidFill>
                <a:latin typeface="Nunito"/>
              </a:rPr>
              <a:t>Take nothing on face value</a:t>
            </a:r>
          </a:p>
          <a:p>
            <a:pPr marL="582930" lvl="1" indent="-291465">
              <a:lnSpc>
                <a:spcPts val="3779"/>
              </a:lnSpc>
              <a:buFont typeface="Arial"/>
              <a:buChar char="•"/>
            </a:pPr>
            <a:r>
              <a:rPr lang="en-US" sz="2700">
                <a:solidFill>
                  <a:srgbClr val="262A55"/>
                </a:solidFill>
                <a:latin typeface="Nunito"/>
              </a:rPr>
              <a:t>Broaden your enquiry</a:t>
            </a:r>
          </a:p>
          <a:p>
            <a:pPr marL="582930" lvl="1" indent="-291465">
              <a:lnSpc>
                <a:spcPts val="3779"/>
              </a:lnSpc>
              <a:buFont typeface="Arial"/>
              <a:buChar char="•"/>
            </a:pPr>
            <a:r>
              <a:rPr lang="en-US" sz="2700">
                <a:solidFill>
                  <a:srgbClr val="262A55"/>
                </a:solidFill>
                <a:latin typeface="Nunito"/>
              </a:rPr>
              <a:t>Read smarter, not harder </a:t>
            </a:r>
          </a:p>
          <a:p>
            <a:pPr marL="582930" lvl="1" indent="-291465">
              <a:lnSpc>
                <a:spcPts val="3779"/>
              </a:lnSpc>
              <a:buFont typeface="Arial"/>
              <a:buChar char="•"/>
            </a:pPr>
            <a:r>
              <a:rPr lang="en-US" sz="2700">
                <a:solidFill>
                  <a:srgbClr val="262A55"/>
                </a:solidFill>
                <a:latin typeface="Nunito"/>
              </a:rPr>
              <a:t>Familiarise yourself with your discipline </a:t>
            </a:r>
          </a:p>
          <a:p>
            <a:pPr marL="582930" lvl="1" indent="-291465">
              <a:lnSpc>
                <a:spcPts val="3779"/>
              </a:lnSpc>
              <a:buFont typeface="Arial"/>
              <a:buChar char="•"/>
            </a:pPr>
            <a:r>
              <a:rPr lang="en-US" sz="2700">
                <a:solidFill>
                  <a:srgbClr val="262A55"/>
                </a:solidFill>
                <a:latin typeface="Nunito"/>
              </a:rPr>
              <a:t>Dig deeper</a:t>
            </a:r>
          </a:p>
        </p:txBody>
      </p:sp>
      <p:sp>
        <p:nvSpPr>
          <p:cNvPr id="11" name="TextBox 11"/>
          <p:cNvSpPr txBox="1"/>
          <p:nvPr/>
        </p:nvSpPr>
        <p:spPr>
          <a:xfrm>
            <a:off x="8495754" y="7374255"/>
            <a:ext cx="8763546" cy="1443985"/>
          </a:xfrm>
          <a:prstGeom prst="rect">
            <a:avLst/>
          </a:prstGeom>
        </p:spPr>
        <p:txBody>
          <a:bodyPr lIns="0" tIns="0" rIns="0" bIns="0" rtlCol="0" anchor="t">
            <a:spAutoFit/>
          </a:bodyPr>
          <a:lstStyle/>
          <a:p>
            <a:pPr>
              <a:lnSpc>
                <a:spcPts val="3779"/>
              </a:lnSpc>
            </a:pPr>
            <a:r>
              <a:rPr lang="en-US" sz="2700" dirty="0">
                <a:solidFill>
                  <a:srgbClr val="262A55"/>
                </a:solidFill>
                <a:latin typeface="Nunito Bold"/>
              </a:rPr>
              <a:t>Try this: </a:t>
            </a:r>
            <a:r>
              <a:rPr lang="en-US" sz="2700" dirty="0">
                <a:solidFill>
                  <a:srgbClr val="262A55"/>
                </a:solidFill>
                <a:latin typeface="Nunito"/>
              </a:rPr>
              <a:t>Start a reading journal. It forces you to </a:t>
            </a:r>
            <a:r>
              <a:rPr lang="en-US" sz="2700" dirty="0" err="1">
                <a:solidFill>
                  <a:srgbClr val="262A55"/>
                </a:solidFill>
                <a:latin typeface="Nunito"/>
              </a:rPr>
              <a:t>summarise</a:t>
            </a:r>
            <a:r>
              <a:rPr lang="en-US" sz="2700" dirty="0">
                <a:solidFill>
                  <a:srgbClr val="262A55"/>
                </a:solidFill>
                <a:latin typeface="Nunito"/>
              </a:rPr>
              <a:t> and paraphrase what you've read as well as record the details of the reference.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706f1d0-db00-4772-9fa2-8d90d2e64b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DBE60D33926F478D0021C12A4A6434" ma:contentTypeVersion="14" ma:contentTypeDescription="Create a new document." ma:contentTypeScope="" ma:versionID="692b4e6383ef90a5b955d7b957e0c04c">
  <xsd:schema xmlns:xsd="http://www.w3.org/2001/XMLSchema" xmlns:xs="http://www.w3.org/2001/XMLSchema" xmlns:p="http://schemas.microsoft.com/office/2006/metadata/properties" xmlns:ns3="b706f1d0-db00-4772-9fa2-8d90d2e64b16" xmlns:ns4="f937dfc9-f04b-4acf-9833-9c92488e80d2" targetNamespace="http://schemas.microsoft.com/office/2006/metadata/properties" ma:root="true" ma:fieldsID="b2d02f008f6ddb866291c4ebe6b4df12" ns3:_="" ns4:_="">
    <xsd:import namespace="b706f1d0-db00-4772-9fa2-8d90d2e64b16"/>
    <xsd:import namespace="f937dfc9-f04b-4acf-9833-9c92488e80d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06f1d0-db00-4772-9fa2-8d90d2e64b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37dfc9-f04b-4acf-9833-9c92488e80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4010F1-DA35-490D-BFA8-75823757038E}">
  <ds:schemaRefs>
    <ds:schemaRef ds:uri="http://schemas.microsoft.com/sharepoint/v3/contenttype/forms"/>
  </ds:schemaRefs>
</ds:datastoreItem>
</file>

<file path=customXml/itemProps2.xml><?xml version="1.0" encoding="utf-8"?>
<ds:datastoreItem xmlns:ds="http://schemas.openxmlformats.org/officeDocument/2006/customXml" ds:itemID="{5CE35343-9B23-4265-92F0-665CEDA1EC48}">
  <ds:schemaRefs>
    <ds:schemaRef ds:uri="http://purl.org/dc/dcmitype/"/>
    <ds:schemaRef ds:uri="http://purl.org/dc/terms/"/>
    <ds:schemaRef ds:uri="http://schemas.microsoft.com/office/2006/documentManagement/types"/>
    <ds:schemaRef ds:uri="http://purl.org/dc/elements/1.1/"/>
    <ds:schemaRef ds:uri="http://schemas.microsoft.com/office/infopath/2007/PartnerControls"/>
    <ds:schemaRef ds:uri="b706f1d0-db00-4772-9fa2-8d90d2e64b16"/>
    <ds:schemaRef ds:uri="http://www.w3.org/XML/1998/namespace"/>
    <ds:schemaRef ds:uri="http://schemas.openxmlformats.org/package/2006/metadata/core-properties"/>
    <ds:schemaRef ds:uri="f937dfc9-f04b-4acf-9833-9c92488e80d2"/>
    <ds:schemaRef ds:uri="http://schemas.microsoft.com/office/2006/metadata/properties"/>
  </ds:schemaRefs>
</ds:datastoreItem>
</file>

<file path=customXml/itemProps3.xml><?xml version="1.0" encoding="utf-8"?>
<ds:datastoreItem xmlns:ds="http://schemas.openxmlformats.org/officeDocument/2006/customXml" ds:itemID="{716B0385-A124-4AC4-94EF-6FDB0DD63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06f1d0-db00-4772-9fa2-8d90d2e64b16"/>
    <ds:schemaRef ds:uri="f937dfc9-f04b-4acf-9833-9c92488e8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1830</TotalTime>
  <Words>831</Words>
  <Application>Microsoft Macintosh PowerPoint</Application>
  <PresentationFormat>Custom</PresentationFormat>
  <Paragraphs>109</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Fredoka One Bold</vt:lpstr>
      <vt:lpstr>Nunito Bold</vt:lpstr>
      <vt:lpstr>Fredoka One</vt:lpstr>
      <vt:lpstr>Arial</vt:lpstr>
      <vt:lpstr>Nunito</vt:lpstr>
      <vt:lpstr>Calibri</vt:lpstr>
      <vt:lpstr>League Spartan</vt:lpstr>
      <vt:lpstr>Office Theme</vt:lpstr>
      <vt:lpstr>Y4 Induction / Introduction (04/10/23)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Transition to Postgraduate Study</dc:title>
  <cp:lastModifiedBy>Cooper, Lucy N (DS)</cp:lastModifiedBy>
  <cp:revision>23</cp:revision>
  <dcterms:created xsi:type="dcterms:W3CDTF">2006-08-16T00:00:00Z</dcterms:created>
  <dcterms:modified xsi:type="dcterms:W3CDTF">2023-10-04T12:00:33Z</dcterms:modified>
  <dc:identifier>DAEhv8uBG8s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0x01010043DBE60D33926F478D0021C12A4A6434</vt:lpwstr>
  </property>
</Properties>
</file>